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开场：本次汇报梳理 AD 早筛的最新证据（截至 2026 年 10 月），并提出课题组的初步研究思路，供讨论。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要点：患者数快速增长主要由人口老龄化驱动；中国 MCI 人群近 4000 万，是早筛与早期干预的主要目标人群。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两款药的效应量为中等程度的延缓，且伴 ARIA 风险；正因为只对早期、病理阳性者有效，筛查与确认成为临床瓶颈。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需要强调：2024 标准本身声明不是逐步临床指南；对无症状人群做生物学诊断的伦理与临床意义仍有争议。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主线：标志物从 Aβ42/40 → p-tau181 → p-tau217；平台从研究型质谱 → 商品化全自动免疫法；角色从研究工具 → 写入诊断标准 → 获监管批准。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指南是“性能阈值导向、品牌中立”的；同一检测在不同人群、不同验前概率下 PPV/NPV 会显著变化。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全体受试者都做参考标准，是为了避免部分验证偏倚（verification bias）；如资源有限，可讨论按分层随机抽样验证并做校正。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1874519"/>
            <a:ext cx="109728" cy="1600200"/>
          </a:xfrm>
          <a:prstGeom prst="rect">
            <a:avLst/>
          </a:prstGeom>
          <a:solidFill>
            <a:srgbClr val="EB68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7280" y="1737360"/>
            <a:ext cx="100584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44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阿尔茨海默病早期筛查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697480"/>
            <a:ext cx="100584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400" b="0" i="0">
                <a:solidFill>
                  <a:srgbClr val="C9DBF2"/>
                </a:solidFill>
                <a:latin typeface="Arial"/>
                <a:ea typeface="微软雅黑"/>
                <a:cs typeface="微软雅黑"/>
              </a:rPr>
              <a:t>血液标志物、影像与 AI 方法的进展及我们的研究思路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160520"/>
            <a:ext cx="100584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600" b="0" i="0">
                <a:solidFill>
                  <a:srgbClr val="C9DBF2"/>
                </a:solidFill>
                <a:latin typeface="Arial"/>
                <a:ea typeface="微软雅黑"/>
                <a:cs typeface="微软雅黑"/>
              </a:rPr>
              <a:t>组会汇报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600" b="0" i="0">
                <a:solidFill>
                  <a:srgbClr val="C9DBF2"/>
                </a:solidFill>
                <a:latin typeface="Arial"/>
                <a:ea typeface="微软雅黑"/>
                <a:cs typeface="微软雅黑"/>
              </a:rPr>
              <a:t>汇报人：________　　指导老师：________　　2026 年 10 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6035040"/>
            <a:ext cx="100584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200" b="0" i="0">
                <a:solidFill>
                  <a:srgbClr val="8FA9C9"/>
                </a:solidFill>
                <a:latin typeface="Arial"/>
                <a:ea typeface="微软雅黑"/>
                <a:cs typeface="微软雅黑"/>
              </a:rPr>
              <a:t>Early Screening for Alzheimer's Disease: Blood Biomarkers, Imaging and AI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1480" y="384048"/>
            <a:ext cx="82296" cy="475488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9052560" cy="6858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5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29800" y="429768"/>
            <a:ext cx="1920240" cy="384048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1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CONTENTS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11480" y="1051560"/>
            <a:ext cx="11365992" cy="0"/>
          </a:xfrm>
          <a:prstGeom prst="line">
            <a:avLst/>
          </a:prstGeom>
          <a:ln w="12700">
            <a:solidFill>
              <a:srgbClr val="D9DEE5"/>
            </a:solidFill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阿尔茨海默病早期筛查 · 组会汇报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2 / 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88720" y="1371600"/>
            <a:ext cx="9784080" cy="786384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371600" y="1371600"/>
            <a:ext cx="1005840" cy="78638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30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68880" y="1371600"/>
            <a:ext cx="3291840" cy="78638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0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研究背景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60720" y="1371600"/>
            <a:ext cx="4206240" cy="78638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30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疾病负担 · 为何要“早” · 诊断框架演进 · 现行路径痛点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66960" y="1371600"/>
            <a:ext cx="914400" cy="78638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>
              <a:lnSpc>
                <a:spcPct val="115000"/>
              </a:lnSpc>
              <a:spcAft>
                <a:spcPts val="400"/>
              </a:spcAft>
            </a:pPr>
            <a:r>
              <a:rPr sz="12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P3–6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2322576"/>
            <a:ext cx="9784080" cy="7863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DEE5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371600" y="2322576"/>
            <a:ext cx="1005840" cy="78638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30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68880" y="2322576"/>
            <a:ext cx="3291840" cy="78638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0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血液标志物进展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60720" y="2322576"/>
            <a:ext cx="4206240" cy="78638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30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发展时间线 · 关键研究性能 · 指南与临床落地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66960" y="2322576"/>
            <a:ext cx="914400" cy="78638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>
              <a:lnSpc>
                <a:spcPct val="115000"/>
              </a:lnSpc>
              <a:spcAft>
                <a:spcPts val="400"/>
              </a:spcAft>
            </a:pPr>
            <a:r>
              <a:rPr sz="12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P7–9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188720" y="3273552"/>
            <a:ext cx="9784080" cy="786384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371600" y="3273552"/>
            <a:ext cx="1005840" cy="78638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30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68880" y="3273552"/>
            <a:ext cx="3291840" cy="78638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0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影像与 AI 方法对比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60720" y="3273552"/>
            <a:ext cx="4206240" cy="78638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30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影像模态 · AI 模型 · 方法综合对比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66960" y="3273552"/>
            <a:ext cx="914400" cy="78638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>
              <a:lnSpc>
                <a:spcPct val="115000"/>
              </a:lnSpc>
              <a:spcAft>
                <a:spcPts val="400"/>
              </a:spcAft>
            </a:pPr>
            <a:r>
              <a:rPr sz="12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P10–12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188720" y="4224528"/>
            <a:ext cx="9784080" cy="7863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DEE5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371600" y="4224528"/>
            <a:ext cx="1005840" cy="78638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3000" b="1" i="0">
                <a:solidFill>
                  <a:srgbClr val="EB6834"/>
                </a:solidFill>
                <a:latin typeface="Arial"/>
                <a:ea typeface="微软雅黑"/>
                <a:cs typeface="微软雅黑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68880" y="4224528"/>
            <a:ext cx="3291840" cy="78638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0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我们的思路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760720" y="4224528"/>
            <a:ext cx="4206240" cy="78638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30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研究问题与设计 · 技术路线与样本量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66960" y="4224528"/>
            <a:ext cx="914400" cy="78638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>
              <a:lnSpc>
                <a:spcPct val="115000"/>
              </a:lnSpc>
              <a:spcAft>
                <a:spcPts val="400"/>
              </a:spcAft>
            </a:pPr>
            <a:r>
              <a:rPr sz="12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P13–14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188720" y="5175504"/>
            <a:ext cx="9784080" cy="786384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371600" y="5175504"/>
            <a:ext cx="1005840" cy="78638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30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05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468880" y="5175504"/>
            <a:ext cx="3291840" cy="78638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0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小结与讨论 · 参考文献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60720" y="5175504"/>
            <a:ext cx="4206240" cy="78638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30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要点回顾 · 待组内讨论的问题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66960" y="5175504"/>
            <a:ext cx="914400" cy="78638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>
              <a:lnSpc>
                <a:spcPct val="115000"/>
              </a:lnSpc>
              <a:spcAft>
                <a:spcPts val="400"/>
              </a:spcAft>
            </a:pPr>
            <a:r>
              <a:rPr sz="12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P15–16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1480" y="384048"/>
            <a:ext cx="82296" cy="475488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9052560" cy="6858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5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研究背景①：痴呆负担持续加重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29800" y="429768"/>
            <a:ext cx="1920240" cy="384048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1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01 研究背景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11480" y="1051560"/>
            <a:ext cx="11365992" cy="0"/>
          </a:xfrm>
          <a:prstGeom prst="line">
            <a:avLst/>
          </a:prstGeom>
          <a:ln w="12700">
            <a:solidFill>
              <a:srgbClr val="D9DEE5"/>
            </a:solidFill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阿尔茨海默病早期筛查 · 组会汇报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3 / 16</a:t>
            </a:r>
          </a:p>
        </p:txBody>
      </p:sp>
      <p:pic>
        <p:nvPicPr>
          <p:cNvPr id="8" name="Picture 7" descr="burd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280160"/>
            <a:ext cx="5813474" cy="4343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8640" y="5623560"/>
            <a:ext cx="566928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20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GBD 2019 预测：全球患者数 2050 年约为 2019 年的 2.7 倍[1]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46520" y="1325880"/>
            <a:ext cx="2560320" cy="2057400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0" y="1508760"/>
            <a:ext cx="22860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32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1507 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0" y="2240280"/>
            <a:ext cx="228600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3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中国 ≥60 岁痴呆患者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0" y="2807208"/>
            <a:ext cx="2331720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05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患病率 6.0%（95%CI 5.8–6.3）[2]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0" y="1325880"/>
            <a:ext cx="2560320" cy="2057400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281160" y="1508760"/>
            <a:ext cx="22860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32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983 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81160" y="2240280"/>
            <a:ext cx="228600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3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其中阿尔茨海默病（AD）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81160" y="2807208"/>
            <a:ext cx="2331720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05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患病率 3.9%（3.8–4.1）[2]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46520" y="3566160"/>
            <a:ext cx="2560320" cy="2057400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0" y="3749040"/>
            <a:ext cx="22860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32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3877 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0" y="4480560"/>
            <a:ext cx="228600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3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轻度认知障碍（MCI）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0" y="5047488"/>
            <a:ext cx="2331720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05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患病率 15.5%（15.2–15.9）[2]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144000" y="3566160"/>
            <a:ext cx="2560320" cy="2057400"/>
          </a:xfrm>
          <a:prstGeom prst="roundRect">
            <a:avLst>
              <a:gd name="adj" fmla="val 6000"/>
            </a:avLst>
          </a:prstGeom>
          <a:solidFill>
            <a:srgbClr val="FDF0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281160" y="3749040"/>
            <a:ext cx="228600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3200" b="1" i="0">
                <a:solidFill>
                  <a:srgbClr val="EB6834"/>
                </a:solidFill>
                <a:latin typeface="Arial"/>
                <a:ea typeface="微软雅黑"/>
                <a:cs typeface="微软雅黑"/>
              </a:rPr>
              <a:t>≈45%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81160" y="4480560"/>
            <a:ext cx="228600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3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痴呆可归因于 14 个可改变危险因素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81160" y="5047488"/>
            <a:ext cx="2331720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05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Lancet 委员会 2024 报告[3]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46520" y="5833872"/>
            <a:ext cx="530352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05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中国数据：2015–2018 年全国横断面调查，n = 46 011[2]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1480" y="6144768"/>
            <a:ext cx="11338560" cy="2926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来源：[1] Nichols 2022, Lancet Public Health；[2] Jia 2020, Lancet Public Health；[3] Livingston 2024, Lancet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1480" y="384048"/>
            <a:ext cx="82296" cy="475488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9052560" cy="6858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5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研究背景②：为什么强调“早”？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29800" y="429768"/>
            <a:ext cx="1920240" cy="384048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1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01 研究背景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11480" y="1051560"/>
            <a:ext cx="11365992" cy="0"/>
          </a:xfrm>
          <a:prstGeom prst="line">
            <a:avLst/>
          </a:prstGeom>
          <a:ln w="12700">
            <a:solidFill>
              <a:srgbClr val="D9DEE5"/>
            </a:solidFill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阿尔茨海默病早期筛查 · 组会汇报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4 / 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234440"/>
            <a:ext cx="566928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5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病理改变早于临床症状（示意）</a:t>
            </a:r>
          </a:p>
        </p:txBody>
      </p:sp>
      <p:sp>
        <p:nvSpPr>
          <p:cNvPr id="9" name="Pentagon 8"/>
          <p:cNvSpPr/>
          <p:nvPr/>
        </p:nvSpPr>
        <p:spPr>
          <a:xfrm>
            <a:off x="502920" y="1783080"/>
            <a:ext cx="1078992" cy="685800"/>
          </a:xfrm>
          <a:prstGeom prst="homePlate">
            <a:avLst>
              <a:gd name="adj" fmla="val 28000"/>
            </a:avLst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783080"/>
            <a:ext cx="9144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Aβ 沉积</a:t>
            </a:r>
          </a:p>
        </p:txBody>
      </p:sp>
      <p:sp>
        <p:nvSpPr>
          <p:cNvPr id="11" name="Chevron 10"/>
          <p:cNvSpPr/>
          <p:nvPr/>
        </p:nvSpPr>
        <p:spPr>
          <a:xfrm>
            <a:off x="1645920" y="1783080"/>
            <a:ext cx="1078992" cy="685800"/>
          </a:xfrm>
          <a:prstGeom prst="chevron">
            <a:avLst>
              <a:gd name="adj" fmla="val 28000"/>
            </a:avLst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828800" y="1783080"/>
            <a:ext cx="777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tau 病理</a:t>
            </a:r>
          </a:p>
        </p:txBody>
      </p:sp>
      <p:sp>
        <p:nvSpPr>
          <p:cNvPr id="13" name="Chevron 12"/>
          <p:cNvSpPr/>
          <p:nvPr/>
        </p:nvSpPr>
        <p:spPr>
          <a:xfrm>
            <a:off x="2788920" y="1783080"/>
            <a:ext cx="1078992" cy="685800"/>
          </a:xfrm>
          <a:prstGeom prst="chevron">
            <a:avLst>
              <a:gd name="adj" fmla="val 28000"/>
            </a:avLst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71800" y="1783080"/>
            <a:ext cx="777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神经变性</a:t>
            </a:r>
          </a:p>
        </p:txBody>
      </p:sp>
      <p:sp>
        <p:nvSpPr>
          <p:cNvPr id="15" name="Chevron 14"/>
          <p:cNvSpPr/>
          <p:nvPr/>
        </p:nvSpPr>
        <p:spPr>
          <a:xfrm>
            <a:off x="3931920" y="1783080"/>
            <a:ext cx="1078992" cy="685800"/>
          </a:xfrm>
          <a:prstGeom prst="chevron">
            <a:avLst>
              <a:gd name="adj" fmla="val 28000"/>
            </a:avLst>
          </a:prstGeom>
          <a:solidFill>
            <a:srgbClr val="EB68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114800" y="1783080"/>
            <a:ext cx="777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MCI</a:t>
            </a:r>
          </a:p>
        </p:txBody>
      </p:sp>
      <p:sp>
        <p:nvSpPr>
          <p:cNvPr id="17" name="Chevron 16"/>
          <p:cNvSpPr/>
          <p:nvPr/>
        </p:nvSpPr>
        <p:spPr>
          <a:xfrm>
            <a:off x="5074920" y="1783080"/>
            <a:ext cx="1078992" cy="685800"/>
          </a:xfrm>
          <a:prstGeom prst="chevron">
            <a:avLst>
              <a:gd name="adj" fmla="val 28000"/>
            </a:avLst>
          </a:prstGeom>
          <a:solidFill>
            <a:srgbClr val="EB68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57800" y="1783080"/>
            <a:ext cx="77724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痴呆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2606040"/>
            <a:ext cx="3337560" cy="54864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977639" y="2606040"/>
            <a:ext cx="2148840" cy="54864"/>
          </a:xfrm>
          <a:prstGeom prst="rect">
            <a:avLst/>
          </a:prstGeom>
          <a:solidFill>
            <a:srgbClr val="EB68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48640" y="2697480"/>
            <a:ext cx="33375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sz="12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临床前期（无症状）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77639" y="2697480"/>
            <a:ext cx="21488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>
              <a:lnSpc>
                <a:spcPct val="115000"/>
              </a:lnSpc>
              <a:spcAft>
                <a:spcPts val="400"/>
              </a:spcAft>
            </a:pPr>
            <a:r>
              <a:rPr sz="1200" b="1" i="0">
                <a:solidFill>
                  <a:srgbClr val="EB6834"/>
                </a:solidFill>
                <a:latin typeface="Arial"/>
                <a:ea typeface="微软雅黑"/>
                <a:cs typeface="微软雅黑"/>
              </a:rPr>
              <a:t>症状期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2920" y="3246120"/>
            <a:ext cx="5623560" cy="2697480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02920" y="3410712"/>
            <a:ext cx="54864" cy="34747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67512" y="3337560"/>
            <a:ext cx="534924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5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关键证据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7512" y="3813048"/>
            <a:ext cx="5330952" cy="2057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常染色体显性 AD 家系（PSEN1 E280A）中，血浆 p-tau217 在预计 MCI 发病前约 20 年即开始升高[9]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2024 修订标准将 AD 定义为始于无症状期的生物学过程，可在症状出现前被生物标志物识别[4]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→ 存在较长的“窗口期”，为早筛与早干预提供可能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0" y="1234440"/>
            <a:ext cx="539496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5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已获批的抗 Aβ 单抗：只适用于早期，且需病理确认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6400800" y="1737360"/>
          <a:ext cx="534924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/>
                <a:gridCol w="2057400"/>
                <a:gridCol w="2057400"/>
              </a:tblGrid>
              <a:tr h="621792">
                <a:tc>
                  <a:txBody>
                    <a:bodyPr wrap="square"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/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>Lecanemab（Clarity AD）[5]</a:t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>Donanemab（TRAILBLAZER-ALZ 2）[6]</a:t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</a:tr>
              <a:tr h="621792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入组人群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早期 AD（MCI/轻度痴呆）</a:t>
                      </a:r>
                    </a:p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PET 或 CSF 证实淀粉样蛋白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早期症状性 AD</a:t>
                      </a:r>
                    </a:p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Aβ + tau PET 证实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样本量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n = 1795，18 个月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n = 1736，76 周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</a:tr>
              <a:tr h="621792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CDR-SB 差值</a:t>
                      </a:r>
                    </a:p>
                    <a:p>
                      <a:r>
                        <a:rPr sz="11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（95%CI）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−0.45（−0.67 ~ −0.23）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−0.70（−0.95 ~ −0.45）</a:t>
                      </a:r>
                    </a:p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（合并人群）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ARIA-E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12.6%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24.0%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</a:tr>
            </a:tbl>
          </a:graphicData>
        </a:graphic>
      </p:graphicFrame>
      <p:sp>
        <p:nvSpPr>
          <p:cNvPr id="29" name="Rounded Rectangle 28"/>
          <p:cNvSpPr/>
          <p:nvPr/>
        </p:nvSpPr>
        <p:spPr>
          <a:xfrm>
            <a:off x="6400800" y="5138928"/>
            <a:ext cx="5349240" cy="804672"/>
          </a:xfrm>
          <a:prstGeom prst="roundRect">
            <a:avLst>
              <a:gd name="adj" fmla="val 6000"/>
            </a:avLst>
          </a:prstGeom>
          <a:solidFill>
            <a:srgbClr val="FDF0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37960" y="5138928"/>
            <a:ext cx="5120640" cy="804672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300" b="1" i="0">
                <a:solidFill>
                  <a:srgbClr val="EB6834"/>
                </a:solidFill>
                <a:latin typeface="Arial"/>
                <a:ea typeface="微软雅黑"/>
                <a:cs typeface="微软雅黑"/>
              </a:rPr>
              <a:t>启示：</a:t>
            </a:r>
            <a:r>
              <a:rPr sz="13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治疗窗口在早期 + 入组需 PET/CSF 确认 → 亟需低成本、可规模化的前置筛查/分诊工具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1480" y="6144768"/>
            <a:ext cx="11338560" cy="2926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来源：[4] Jack 2024, Alzheimers Dement；[5] van Dyck 2023, NEJM；[6] Sims 2023, JAMA；[9] Palmqvist 2020, JAMA。级联图为概念示意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1480" y="384048"/>
            <a:ext cx="82296" cy="475488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9052560" cy="6858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5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研究背景③：诊断框架从“临床综合征”走向“生物学定义”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29800" y="429768"/>
            <a:ext cx="1920240" cy="384048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1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01 研究背景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11480" y="1051560"/>
            <a:ext cx="11365992" cy="0"/>
          </a:xfrm>
          <a:prstGeom prst="line">
            <a:avLst/>
          </a:prstGeom>
          <a:ln w="12700">
            <a:solidFill>
              <a:srgbClr val="D9DEE5"/>
            </a:solidFill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阿尔茨海默病早期筛查 · 组会汇报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5 / 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325880"/>
            <a:ext cx="3611880" cy="2240280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02920" y="1490472"/>
            <a:ext cx="54864" cy="34747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7512" y="1417320"/>
            <a:ext cx="333756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5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生物学定义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" y="1892807"/>
            <a:ext cx="3319272" cy="1600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AD 始于 AD 神经病理改变（ADNPC）出现，此时可无症状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与肿瘤等领域一致：以生物学而非症状定义疾病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97680" y="1325880"/>
            <a:ext cx="3611880" cy="2240280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297680" y="1490472"/>
            <a:ext cx="54864" cy="34747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62272" y="1417320"/>
            <a:ext cx="333756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5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Core 1：早期变化标志物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62272" y="1892807"/>
            <a:ext cx="3319272" cy="1600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Aβ PET、获批 CSF 标志物、准确的血浆标志物（尤其 p-tau217）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00" b="1" i="0">
                <a:solidFill>
                  <a:srgbClr val="EB6834"/>
                </a:solidFill>
                <a:latin typeface="Arial"/>
                <a:ea typeface="微软雅黑"/>
                <a:cs typeface="微软雅黑"/>
              </a:rPr>
              <a:t>任一 Core 1 异常即足以确立 AD 诊断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92440" y="1325880"/>
            <a:ext cx="3611880" cy="2240280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92440" y="1490472"/>
            <a:ext cx="54864" cy="34747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57031" y="1417320"/>
            <a:ext cx="333756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5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Core 2：晚期变化标志物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57031" y="1892807"/>
            <a:ext cx="3319272" cy="1600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tau PET 及部分体液标志物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提供预后信息；异常时更支持 AD 导致症状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3794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整合分期：生物学分期（A–D）× 临床分期（0–6），并考虑共病理、认知储备与抵抗[4]</a:t>
            </a: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502920" y="4251960"/>
          <a:ext cx="1120140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6812280"/>
              </a:tblGrid>
              <a:tr h="43434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>参考标准</a:t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>反映病理</a:t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>主要局限</a:t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Aβ PET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淀粉样斑块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费用高、电离辐射、设备与示踪剂集中于大型中心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CSF Aβ42/40、p-tau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Aβ 与 tau 病理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需腰椎穿刺，有创，患者接受度与基层可及性有限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Tau PET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tau 缠结分布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费用最高、可及性最差，多用于研究与分期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411480" y="6144768"/>
            <a:ext cx="11338560" cy="2926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来源：[4] Jack CR Jr, et al. Revised criteria for diagnosis and staging of Alzheimer's disease. Alzheimers Dement, 2024。注：该标准不是临床操作指南，用于无症状人群仍有争议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1480" y="384048"/>
            <a:ext cx="82296" cy="475488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9052560" cy="6858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5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研究背景④：现行诊断路径与痛点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29800" y="429768"/>
            <a:ext cx="1920240" cy="384048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1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01 研究背景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11480" y="1051560"/>
            <a:ext cx="11365992" cy="0"/>
          </a:xfrm>
          <a:prstGeom prst="line">
            <a:avLst/>
          </a:prstGeom>
          <a:ln w="12700">
            <a:solidFill>
              <a:srgbClr val="D9DEE5"/>
            </a:solidFill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阿尔茨海默病早期筛查 · 组会汇报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6 / 16</a:t>
            </a:r>
          </a:p>
        </p:txBody>
      </p:sp>
      <p:sp>
        <p:nvSpPr>
          <p:cNvPr id="8" name="Pentagon 7"/>
          <p:cNvSpPr/>
          <p:nvPr/>
        </p:nvSpPr>
        <p:spPr>
          <a:xfrm>
            <a:off x="502920" y="1371600"/>
            <a:ext cx="1371600" cy="868680"/>
          </a:xfrm>
          <a:prstGeom prst="homePlate">
            <a:avLst>
              <a:gd name="adj" fmla="val 28000"/>
            </a:avLst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1371600"/>
            <a:ext cx="114300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认知主诉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量表筛查</a:t>
            </a:r>
          </a:p>
        </p:txBody>
      </p:sp>
      <p:sp>
        <p:nvSpPr>
          <p:cNvPr id="10" name="Chevron 9"/>
          <p:cNvSpPr/>
          <p:nvPr/>
        </p:nvSpPr>
        <p:spPr>
          <a:xfrm>
            <a:off x="1984248" y="1371600"/>
            <a:ext cx="1371600" cy="868680"/>
          </a:xfrm>
          <a:prstGeom prst="chevron">
            <a:avLst>
              <a:gd name="adj" fmla="val 28000"/>
            </a:avLst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231136" y="1371600"/>
            <a:ext cx="91440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临床评估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CT/MRI</a:t>
            </a:r>
          </a:p>
        </p:txBody>
      </p:sp>
      <p:sp>
        <p:nvSpPr>
          <p:cNvPr id="12" name="Chevron 11"/>
          <p:cNvSpPr/>
          <p:nvPr/>
        </p:nvSpPr>
        <p:spPr>
          <a:xfrm>
            <a:off x="3465576" y="1371600"/>
            <a:ext cx="1371600" cy="868680"/>
          </a:xfrm>
          <a:prstGeom prst="chevron">
            <a:avLst>
              <a:gd name="adj" fmla="val 28000"/>
            </a:avLst>
          </a:prstGeom>
          <a:solidFill>
            <a:srgbClr val="EB68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712464" y="1371600"/>
            <a:ext cx="91440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Aβ PET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或 CSF</a:t>
            </a:r>
          </a:p>
        </p:txBody>
      </p:sp>
      <p:sp>
        <p:nvSpPr>
          <p:cNvPr id="14" name="Chevron 13"/>
          <p:cNvSpPr/>
          <p:nvPr/>
        </p:nvSpPr>
        <p:spPr>
          <a:xfrm>
            <a:off x="4946904" y="1371600"/>
            <a:ext cx="1371600" cy="868680"/>
          </a:xfrm>
          <a:prstGeom prst="chevron">
            <a:avLst>
              <a:gd name="adj" fmla="val 28000"/>
            </a:avLst>
          </a:prstGeom>
          <a:solidFill>
            <a:srgbClr val="1F3A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193792" y="1371600"/>
            <a:ext cx="91440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治疗决策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514600"/>
            <a:ext cx="5760720" cy="3429000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02920" y="2679192"/>
            <a:ext cx="54864" cy="34747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7512" y="2606040"/>
            <a:ext cx="54864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5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痛点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7512" y="3081528"/>
            <a:ext cx="5468112" cy="2788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症状学判断准确率有限：初级保健医生仅 61%，专科医生 73%[12]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确认检查“贵、难、有创”：PET 费用高且有辐射，CSF 需腰穿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确认检查资源集中在大型中心，基层转诊链条长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量表易受教育程度、语言文化影响，难以反映病理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50" b="1" i="0">
                <a:solidFill>
                  <a:srgbClr val="EB6834"/>
                </a:solidFill>
                <a:latin typeface="Arial"/>
                <a:ea typeface="微软雅黑"/>
                <a:cs typeface="微软雅黑"/>
              </a:rPr>
              <a:t>→ 需要在“量表/影像”与“PET/CSF”之间插入一个准确、便捷的分诊层</a:t>
            </a:r>
          </a:p>
        </p:txBody>
      </p:sp>
      <p:pic>
        <p:nvPicPr>
          <p:cNvPr id="20" name="Picture 19" descr="accurac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960" y="1280160"/>
            <a:ext cx="5838149" cy="416052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37960" y="5486400"/>
            <a:ext cx="5212080" cy="59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05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瑞典前瞻性研究（n = 1213）：参考标准为 CSF Aβ42/40 + p-tau217；APS2 = 质谱 %p-tau217 + 血浆 Aβ42/40；误差线为 95%CI[12]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1480" y="6144768"/>
            <a:ext cx="11338560" cy="2926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来源：[12] Palmqvist S, et al. Blood biomarkers to detect Alzheimer disease in primary care and secondary care. JAMA, 2024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1480" y="384048"/>
            <a:ext cx="82296" cy="475488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9052560" cy="6858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5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血液标志物①：十年间从研究走向临床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29800" y="429768"/>
            <a:ext cx="1920240" cy="384048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1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02 血液标志物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11480" y="1051560"/>
            <a:ext cx="11365992" cy="0"/>
          </a:xfrm>
          <a:prstGeom prst="line">
            <a:avLst/>
          </a:prstGeom>
          <a:ln w="12700">
            <a:solidFill>
              <a:srgbClr val="D9DEE5"/>
            </a:solidFill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阿尔茨海默病早期筛查 · 组会汇报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7 / 16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143000" y="3611880"/>
            <a:ext cx="10012680" cy="0"/>
          </a:xfrm>
          <a:prstGeom prst="line">
            <a:avLst/>
          </a:prstGeom>
          <a:ln w="31750">
            <a:solidFill>
              <a:srgbClr val="1F3A5F"/>
            </a:solidFill>
          </a:ln>
          <a:effectLst/>
        </p:spPr>
      </p:cxnSp>
      <p:sp>
        <p:nvSpPr>
          <p:cNvPr id="9" name="Oval 8"/>
          <p:cNvSpPr/>
          <p:nvPr/>
        </p:nvSpPr>
        <p:spPr>
          <a:xfrm>
            <a:off x="1225295" y="3511296"/>
            <a:ext cx="201168" cy="201168"/>
          </a:xfrm>
          <a:prstGeom prst="ellipse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 flipV="1">
            <a:off x="1325880" y="3227832"/>
            <a:ext cx="0" cy="274320"/>
          </a:xfrm>
          <a:prstGeom prst="line">
            <a:avLst/>
          </a:prstGeom>
          <a:ln w="15875">
            <a:solidFill>
              <a:srgbClr val="2A78D6"/>
            </a:solidFill>
          </a:ln>
          <a:effectLst/>
        </p:spPr>
      </p:cxnSp>
      <p:sp>
        <p:nvSpPr>
          <p:cNvPr id="11" name="Rounded Rectangle 10"/>
          <p:cNvSpPr/>
          <p:nvPr/>
        </p:nvSpPr>
        <p:spPr>
          <a:xfrm>
            <a:off x="411479" y="1371600"/>
            <a:ext cx="1828800" cy="1828800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6344" y="1426464"/>
            <a:ext cx="17373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2018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" y="1783080"/>
            <a:ext cx="1737360" cy="138988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0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Nakamura：IP-MS 血浆 Aβ 复合指标预测脑 Aβ 沉积（Nature）[7]</a:t>
            </a:r>
          </a:p>
        </p:txBody>
      </p:sp>
      <p:sp>
        <p:nvSpPr>
          <p:cNvPr id="14" name="Oval 13"/>
          <p:cNvSpPr/>
          <p:nvPr/>
        </p:nvSpPr>
        <p:spPr>
          <a:xfrm>
            <a:off x="2180844" y="3511296"/>
            <a:ext cx="201168" cy="201168"/>
          </a:xfrm>
          <a:prstGeom prst="ellipse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2281428" y="3721608"/>
            <a:ext cx="0" cy="274320"/>
          </a:xfrm>
          <a:prstGeom prst="line">
            <a:avLst/>
          </a:prstGeom>
          <a:ln w="15875">
            <a:solidFill>
              <a:srgbClr val="2A78D6"/>
            </a:solidFill>
          </a:ln>
          <a:effectLst/>
        </p:spPr>
      </p:cxnSp>
      <p:sp>
        <p:nvSpPr>
          <p:cNvPr id="16" name="Rounded Rectangle 15"/>
          <p:cNvSpPr/>
          <p:nvPr/>
        </p:nvSpPr>
        <p:spPr>
          <a:xfrm>
            <a:off x="1367028" y="4023360"/>
            <a:ext cx="1828800" cy="1828800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421892" y="4078224"/>
            <a:ext cx="17373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2020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21892" y="4434840"/>
            <a:ext cx="1737360" cy="138988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0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Janelidze：血浆 p-tau181 与 AD 病理及进展相关（Nat Med）[8]</a:t>
            </a:r>
          </a:p>
        </p:txBody>
      </p:sp>
      <p:sp>
        <p:nvSpPr>
          <p:cNvPr id="19" name="Oval 18"/>
          <p:cNvSpPr/>
          <p:nvPr/>
        </p:nvSpPr>
        <p:spPr>
          <a:xfrm>
            <a:off x="3136392" y="3511296"/>
            <a:ext cx="201168" cy="201168"/>
          </a:xfrm>
          <a:prstGeom prst="ellipse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 flipV="1">
            <a:off x="3236976" y="3227832"/>
            <a:ext cx="0" cy="274320"/>
          </a:xfrm>
          <a:prstGeom prst="line">
            <a:avLst/>
          </a:prstGeom>
          <a:ln w="15875">
            <a:solidFill>
              <a:srgbClr val="2A78D6"/>
            </a:solidFill>
          </a:ln>
          <a:effectLst/>
        </p:spPr>
      </p:cxnSp>
      <p:sp>
        <p:nvSpPr>
          <p:cNvPr id="21" name="Rounded Rectangle 20"/>
          <p:cNvSpPr/>
          <p:nvPr/>
        </p:nvSpPr>
        <p:spPr>
          <a:xfrm>
            <a:off x="2322576" y="1371600"/>
            <a:ext cx="1828800" cy="1828800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377440" y="1426464"/>
            <a:ext cx="17373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2020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377440" y="1783080"/>
            <a:ext cx="1737360" cy="138988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0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Palmqvist：血浆 p-tau217 区分 AD 与其他神经变性病，AUC 0.96（JAMA）[9]</a:t>
            </a:r>
          </a:p>
        </p:txBody>
      </p:sp>
      <p:sp>
        <p:nvSpPr>
          <p:cNvPr id="24" name="Oval 23"/>
          <p:cNvSpPr/>
          <p:nvPr/>
        </p:nvSpPr>
        <p:spPr>
          <a:xfrm>
            <a:off x="4091940" y="3511296"/>
            <a:ext cx="201168" cy="201168"/>
          </a:xfrm>
          <a:prstGeom prst="ellipse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4192524" y="3721608"/>
            <a:ext cx="0" cy="274320"/>
          </a:xfrm>
          <a:prstGeom prst="line">
            <a:avLst/>
          </a:prstGeom>
          <a:ln w="15875">
            <a:solidFill>
              <a:srgbClr val="2A78D6"/>
            </a:solidFill>
          </a:ln>
          <a:effectLst/>
        </p:spPr>
      </p:cxnSp>
      <p:sp>
        <p:nvSpPr>
          <p:cNvPr id="26" name="Rounded Rectangle 25"/>
          <p:cNvSpPr/>
          <p:nvPr/>
        </p:nvSpPr>
        <p:spPr>
          <a:xfrm>
            <a:off x="3278124" y="4023360"/>
            <a:ext cx="1828800" cy="1828800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332988" y="4078224"/>
            <a:ext cx="17373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2024.01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332988" y="4434840"/>
            <a:ext cx="1737360" cy="138988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0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Ashton：商品化 p-tau217 免疫法，AUC 0.92–0.96（JAMA Neurol）[10]</a:t>
            </a:r>
          </a:p>
        </p:txBody>
      </p:sp>
      <p:sp>
        <p:nvSpPr>
          <p:cNvPr id="29" name="Oval 28"/>
          <p:cNvSpPr/>
          <p:nvPr/>
        </p:nvSpPr>
        <p:spPr>
          <a:xfrm>
            <a:off x="5047488" y="3511296"/>
            <a:ext cx="201168" cy="201168"/>
          </a:xfrm>
          <a:prstGeom prst="ellipse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 flipV="1">
            <a:off x="5148072" y="3227832"/>
            <a:ext cx="0" cy="274320"/>
          </a:xfrm>
          <a:prstGeom prst="line">
            <a:avLst/>
          </a:prstGeom>
          <a:ln w="15875">
            <a:solidFill>
              <a:srgbClr val="2A78D6"/>
            </a:solidFill>
          </a:ln>
          <a:effectLst/>
        </p:spPr>
      </p:cxnSp>
      <p:sp>
        <p:nvSpPr>
          <p:cNvPr id="31" name="Rounded Rectangle 30"/>
          <p:cNvSpPr/>
          <p:nvPr/>
        </p:nvSpPr>
        <p:spPr>
          <a:xfrm>
            <a:off x="4233672" y="1371600"/>
            <a:ext cx="1828800" cy="1828800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288536" y="1426464"/>
            <a:ext cx="17373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2024.02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88536" y="1783080"/>
            <a:ext cx="1737360" cy="138988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0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Barthélemy：质谱 %p-tau217 与 FDA 批准 CSF 检测等效（Nat Med）[11]</a:t>
            </a:r>
          </a:p>
        </p:txBody>
      </p:sp>
      <p:sp>
        <p:nvSpPr>
          <p:cNvPr id="34" name="Oval 33"/>
          <p:cNvSpPr/>
          <p:nvPr/>
        </p:nvSpPr>
        <p:spPr>
          <a:xfrm>
            <a:off x="6003036" y="3511296"/>
            <a:ext cx="201168" cy="201168"/>
          </a:xfrm>
          <a:prstGeom prst="ellipse">
            <a:avLst/>
          </a:prstGeom>
          <a:solidFill>
            <a:srgbClr val="EB68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6103620" y="3721608"/>
            <a:ext cx="0" cy="274320"/>
          </a:xfrm>
          <a:prstGeom prst="line">
            <a:avLst/>
          </a:prstGeom>
          <a:ln w="15875">
            <a:solidFill>
              <a:srgbClr val="EB6834"/>
            </a:solidFill>
          </a:ln>
          <a:effectLst/>
        </p:spPr>
      </p:cxnSp>
      <p:sp>
        <p:nvSpPr>
          <p:cNvPr id="36" name="Rounded Rectangle 35"/>
          <p:cNvSpPr/>
          <p:nvPr/>
        </p:nvSpPr>
        <p:spPr>
          <a:xfrm>
            <a:off x="5189220" y="4023360"/>
            <a:ext cx="1828800" cy="1828800"/>
          </a:xfrm>
          <a:prstGeom prst="roundRect">
            <a:avLst>
              <a:gd name="adj" fmla="val 6000"/>
            </a:avLst>
          </a:prstGeom>
          <a:solidFill>
            <a:srgbClr val="FDF0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244084" y="4078224"/>
            <a:ext cx="17373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1" i="0">
                <a:solidFill>
                  <a:srgbClr val="EB6834"/>
                </a:solidFill>
                <a:latin typeface="Arial"/>
                <a:ea typeface="微软雅黑"/>
                <a:cs typeface="微软雅黑"/>
              </a:rPr>
              <a:t>2024.06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44084" y="4434840"/>
            <a:ext cx="1737360" cy="138988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0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AA 修订诊断标准：准确的血浆标志物纳入 Core 1[4]</a:t>
            </a:r>
          </a:p>
        </p:txBody>
      </p:sp>
      <p:sp>
        <p:nvSpPr>
          <p:cNvPr id="39" name="Oval 38"/>
          <p:cNvSpPr/>
          <p:nvPr/>
        </p:nvSpPr>
        <p:spPr>
          <a:xfrm>
            <a:off x="6958584" y="3511296"/>
            <a:ext cx="201168" cy="201168"/>
          </a:xfrm>
          <a:prstGeom prst="ellipse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 flipV="1">
            <a:off x="7059168" y="3227832"/>
            <a:ext cx="0" cy="274320"/>
          </a:xfrm>
          <a:prstGeom prst="line">
            <a:avLst/>
          </a:prstGeom>
          <a:ln w="15875">
            <a:solidFill>
              <a:srgbClr val="2A78D6"/>
            </a:solidFill>
          </a:ln>
          <a:effectLst/>
        </p:spPr>
      </p:cxnSp>
      <p:sp>
        <p:nvSpPr>
          <p:cNvPr id="41" name="Rounded Rectangle 40"/>
          <p:cNvSpPr/>
          <p:nvPr/>
        </p:nvSpPr>
        <p:spPr>
          <a:xfrm>
            <a:off x="6144768" y="1371600"/>
            <a:ext cx="1828800" cy="1828800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199632" y="1426464"/>
            <a:ext cx="17373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2024.07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199632" y="1783080"/>
            <a:ext cx="1737360" cy="138988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0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Palmqvist：初级/二级医疗前瞻验证，准确率 88%–92%（JAMA）[12]</a:t>
            </a:r>
          </a:p>
        </p:txBody>
      </p:sp>
      <p:sp>
        <p:nvSpPr>
          <p:cNvPr id="44" name="Oval 43"/>
          <p:cNvSpPr/>
          <p:nvPr/>
        </p:nvSpPr>
        <p:spPr>
          <a:xfrm>
            <a:off x="7914132" y="3511296"/>
            <a:ext cx="201168" cy="201168"/>
          </a:xfrm>
          <a:prstGeom prst="ellipse">
            <a:avLst/>
          </a:prstGeom>
          <a:solidFill>
            <a:srgbClr val="EB68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8014716" y="3721608"/>
            <a:ext cx="0" cy="274320"/>
          </a:xfrm>
          <a:prstGeom prst="line">
            <a:avLst/>
          </a:prstGeom>
          <a:ln w="15875">
            <a:solidFill>
              <a:srgbClr val="EB6834"/>
            </a:solidFill>
          </a:ln>
          <a:effectLst/>
        </p:spPr>
      </p:cxnSp>
      <p:sp>
        <p:nvSpPr>
          <p:cNvPr id="46" name="Rounded Rectangle 45"/>
          <p:cNvSpPr/>
          <p:nvPr/>
        </p:nvSpPr>
        <p:spPr>
          <a:xfrm>
            <a:off x="7100316" y="4023360"/>
            <a:ext cx="1828800" cy="1828800"/>
          </a:xfrm>
          <a:prstGeom prst="roundRect">
            <a:avLst>
              <a:gd name="adj" fmla="val 6000"/>
            </a:avLst>
          </a:prstGeom>
          <a:solidFill>
            <a:srgbClr val="FDF0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155180" y="4078224"/>
            <a:ext cx="17373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1" i="0">
                <a:solidFill>
                  <a:srgbClr val="EB6834"/>
                </a:solidFill>
                <a:latin typeface="Arial"/>
                <a:ea typeface="微软雅黑"/>
                <a:cs typeface="微软雅黑"/>
              </a:rPr>
              <a:t>2025.05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155180" y="4434840"/>
            <a:ext cx="1737360" cy="138988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0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FDA 批准首个 AD 血液检测：Lumipulse pTau217/Aβ1-42 比值[14]</a:t>
            </a:r>
          </a:p>
        </p:txBody>
      </p:sp>
      <p:sp>
        <p:nvSpPr>
          <p:cNvPr id="49" name="Oval 48"/>
          <p:cNvSpPr/>
          <p:nvPr/>
        </p:nvSpPr>
        <p:spPr>
          <a:xfrm>
            <a:off x="8869680" y="3511296"/>
            <a:ext cx="201168" cy="201168"/>
          </a:xfrm>
          <a:prstGeom prst="ellipse">
            <a:avLst/>
          </a:prstGeom>
          <a:solidFill>
            <a:srgbClr val="EB68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0" name="Connector 49"/>
          <p:cNvCxnSpPr/>
          <p:nvPr/>
        </p:nvCxnSpPr>
        <p:spPr>
          <a:xfrm flipV="1">
            <a:off x="8970264" y="3227832"/>
            <a:ext cx="0" cy="274320"/>
          </a:xfrm>
          <a:prstGeom prst="line">
            <a:avLst/>
          </a:prstGeom>
          <a:ln w="15875">
            <a:solidFill>
              <a:srgbClr val="EB6834"/>
            </a:solidFill>
          </a:ln>
          <a:effectLst/>
        </p:spPr>
      </p:cxnSp>
      <p:sp>
        <p:nvSpPr>
          <p:cNvPr id="51" name="Rounded Rectangle 50"/>
          <p:cNvSpPr/>
          <p:nvPr/>
        </p:nvSpPr>
        <p:spPr>
          <a:xfrm>
            <a:off x="8055864" y="1371600"/>
            <a:ext cx="1828800" cy="1828800"/>
          </a:xfrm>
          <a:prstGeom prst="roundRect">
            <a:avLst>
              <a:gd name="adj" fmla="val 6000"/>
            </a:avLst>
          </a:prstGeom>
          <a:solidFill>
            <a:srgbClr val="FDF0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110728" y="1426464"/>
            <a:ext cx="17373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1" i="0">
                <a:solidFill>
                  <a:srgbClr val="EB6834"/>
                </a:solidFill>
                <a:latin typeface="Arial"/>
                <a:ea typeface="微软雅黑"/>
                <a:cs typeface="微软雅黑"/>
              </a:rPr>
              <a:t>2025.07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110728" y="1783080"/>
            <a:ext cx="1737360" cy="138988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0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AA 首部血液标志物临床实践指南（GRADE 方法）[13]</a:t>
            </a:r>
          </a:p>
        </p:txBody>
      </p:sp>
      <p:sp>
        <p:nvSpPr>
          <p:cNvPr id="54" name="Oval 53"/>
          <p:cNvSpPr/>
          <p:nvPr/>
        </p:nvSpPr>
        <p:spPr>
          <a:xfrm>
            <a:off x="9825228" y="3511296"/>
            <a:ext cx="201168" cy="201168"/>
          </a:xfrm>
          <a:prstGeom prst="ellipse">
            <a:avLst/>
          </a:prstGeom>
          <a:solidFill>
            <a:srgbClr val="EB68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5" name="Connector 54"/>
          <p:cNvCxnSpPr/>
          <p:nvPr/>
        </p:nvCxnSpPr>
        <p:spPr>
          <a:xfrm>
            <a:off x="9925812" y="3721608"/>
            <a:ext cx="0" cy="274320"/>
          </a:xfrm>
          <a:prstGeom prst="line">
            <a:avLst/>
          </a:prstGeom>
          <a:ln w="15875">
            <a:solidFill>
              <a:srgbClr val="EB6834"/>
            </a:solidFill>
          </a:ln>
          <a:effectLst/>
        </p:spPr>
      </p:cxnSp>
      <p:sp>
        <p:nvSpPr>
          <p:cNvPr id="56" name="Rounded Rectangle 55"/>
          <p:cNvSpPr/>
          <p:nvPr/>
        </p:nvSpPr>
        <p:spPr>
          <a:xfrm>
            <a:off x="9011412" y="4023360"/>
            <a:ext cx="1828800" cy="1828800"/>
          </a:xfrm>
          <a:prstGeom prst="roundRect">
            <a:avLst>
              <a:gd name="adj" fmla="val 6000"/>
            </a:avLst>
          </a:prstGeom>
          <a:solidFill>
            <a:srgbClr val="FDF0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066276" y="4078224"/>
            <a:ext cx="17373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1" i="0">
                <a:solidFill>
                  <a:srgbClr val="EB6834"/>
                </a:solidFill>
                <a:latin typeface="Arial"/>
                <a:ea typeface="微软雅黑"/>
                <a:cs typeface="微软雅黑"/>
              </a:rPr>
              <a:t>2025.10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066276" y="4434840"/>
            <a:ext cx="1737360" cy="138988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0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FDA 批准 Elecsys pTau181：初级保健中用于排除[15]</a:t>
            </a:r>
          </a:p>
        </p:txBody>
      </p:sp>
      <p:sp>
        <p:nvSpPr>
          <p:cNvPr id="59" name="Oval 58"/>
          <p:cNvSpPr/>
          <p:nvPr/>
        </p:nvSpPr>
        <p:spPr>
          <a:xfrm>
            <a:off x="10780776" y="3511296"/>
            <a:ext cx="201168" cy="201168"/>
          </a:xfrm>
          <a:prstGeom prst="ellipse">
            <a:avLst/>
          </a:prstGeom>
          <a:solidFill>
            <a:srgbClr val="EB68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0" name="Connector 59"/>
          <p:cNvCxnSpPr/>
          <p:nvPr/>
        </p:nvCxnSpPr>
        <p:spPr>
          <a:xfrm flipV="1">
            <a:off x="10881360" y="3227832"/>
            <a:ext cx="0" cy="274320"/>
          </a:xfrm>
          <a:prstGeom prst="line">
            <a:avLst/>
          </a:prstGeom>
          <a:ln w="15875">
            <a:solidFill>
              <a:srgbClr val="EB6834"/>
            </a:solidFill>
          </a:ln>
          <a:effectLst/>
        </p:spPr>
      </p:cxnSp>
      <p:sp>
        <p:nvSpPr>
          <p:cNvPr id="61" name="Rounded Rectangle 60"/>
          <p:cNvSpPr/>
          <p:nvPr/>
        </p:nvSpPr>
        <p:spPr>
          <a:xfrm>
            <a:off x="9966960" y="1371600"/>
            <a:ext cx="1828800" cy="1828800"/>
          </a:xfrm>
          <a:prstGeom prst="roundRect">
            <a:avLst>
              <a:gd name="adj" fmla="val 6000"/>
            </a:avLst>
          </a:prstGeom>
          <a:solidFill>
            <a:srgbClr val="FDF0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021824" y="1426464"/>
            <a:ext cx="17373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1" i="0">
                <a:solidFill>
                  <a:srgbClr val="EB6834"/>
                </a:solidFill>
                <a:latin typeface="Arial"/>
                <a:ea typeface="微软雅黑"/>
                <a:cs typeface="微软雅黑"/>
              </a:rPr>
              <a:t>2026.08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021824" y="1783080"/>
            <a:ext cx="1737360" cy="138988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0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FDA 批准 Elecsys pTau217：初级+专科，支持纳入/排除[16]</a:t>
            </a:r>
          </a:p>
        </p:txBody>
      </p:sp>
      <p:sp>
        <p:nvSpPr>
          <p:cNvPr id="64" name="Oval 63"/>
          <p:cNvSpPr/>
          <p:nvPr/>
        </p:nvSpPr>
        <p:spPr>
          <a:xfrm>
            <a:off x="502920" y="5943600"/>
            <a:ext cx="182880" cy="182880"/>
          </a:xfrm>
          <a:prstGeom prst="ellipse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31520" y="5879592"/>
            <a:ext cx="146304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10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关键研究</a:t>
            </a:r>
          </a:p>
        </p:txBody>
      </p:sp>
      <p:sp>
        <p:nvSpPr>
          <p:cNvPr id="66" name="Oval 65"/>
          <p:cNvSpPr/>
          <p:nvPr/>
        </p:nvSpPr>
        <p:spPr>
          <a:xfrm>
            <a:off x="1920240" y="5943600"/>
            <a:ext cx="182880" cy="182880"/>
          </a:xfrm>
          <a:prstGeom prst="ellipse">
            <a:avLst/>
          </a:prstGeom>
          <a:solidFill>
            <a:srgbClr val="EB68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2148840" y="5879592"/>
            <a:ext cx="292608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10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诊断标准 / 指南 / 监管里程碑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11480" y="6144768"/>
            <a:ext cx="11338560" cy="2926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来源：[4][7]–[16]，详见参考文献；月份为在线发表或公告时间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1480" y="384048"/>
            <a:ext cx="82296" cy="475488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9052560" cy="6858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5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血液标志物②：关键研究的诊断性能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29800" y="429768"/>
            <a:ext cx="1920240" cy="384048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1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02 血液标志物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11480" y="1051560"/>
            <a:ext cx="11365992" cy="0"/>
          </a:xfrm>
          <a:prstGeom prst="line">
            <a:avLst/>
          </a:prstGeom>
          <a:ln w="12700">
            <a:solidFill>
              <a:srgbClr val="D9DEE5"/>
            </a:solidFill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阿尔茨海默病早期筛查 · 组会汇报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8 / 16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11480" y="1280160"/>
          <a:ext cx="11365991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920240"/>
                <a:gridCol w="1874519"/>
                <a:gridCol w="1371600"/>
                <a:gridCol w="4507992"/>
              </a:tblGrid>
              <a:tr h="41148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>研究</a:t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>标志物 / 平台</a:t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>人群（n）</a:t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>参考标准</a:t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>主要性能</a:t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Palmqvist 2020</a:t>
                      </a:r>
                    </a:p>
                    <a:p>
                      <a:r>
                        <a:rPr sz="11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JAMA[9]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p-tau217</a:t>
                      </a:r>
                    </a:p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（免疫法）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3 个队列，n = 1402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神经病理 /</a:t>
                      </a:r>
                    </a:p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临床诊断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AD 痴呆 vs 其他神经变性病 AUC 0.96（0.93–0.98）；</a:t>
                      </a:r>
                    </a:p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神经病理队列 AUC 0.89（0.81–0.97）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Ashton 2024</a:t>
                      </a:r>
                    </a:p>
                    <a:p>
                      <a:r>
                        <a:rPr sz="11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JAMA Neurol[10]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p-tau217</a:t>
                      </a:r>
                    </a:p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（ALZpath 免疫法）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3 个队列，n = 786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Aβ/tau PET</a:t>
                      </a:r>
                    </a:p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或 CSF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识别 Aβ 异常 AUC 0.92–0.96；</a:t>
                      </a:r>
                    </a:p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三区间参考范围可减少约 80% 的确认检测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Barthélemy 2024</a:t>
                      </a:r>
                    </a:p>
                    <a:p>
                      <a:r>
                        <a:rPr sz="11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Nat Med[11]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%p-tau217</a:t>
                      </a:r>
                    </a:p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（质谱）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BioFINDER-2 n = 1422</a:t>
                      </a:r>
                    </a:p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Knight ADRC n = 337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Aβ PET /</a:t>
                      </a:r>
                    </a:p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tau PET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Aβ PET AUC 0.95–0.97；认知障碍者准确率、PPV、NPV 均为 89%–90%，</a:t>
                      </a:r>
                    </a:p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双阈值法提升至 95%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Palmqvist 2024</a:t>
                      </a:r>
                    </a:p>
                    <a:p>
                      <a:r>
                        <a:rPr sz="11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JAMA[12]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APS2 = %p-tau217</a:t>
                      </a:r>
                    </a:p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+ Aβ42/40（质谱）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初级+二级医疗</a:t>
                      </a:r>
                    </a:p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n = 1213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CSF Aβ42/40</a:t>
                      </a:r>
                    </a:p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+ p-tau217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AUC 0.96–0.97；4 个队列诊断准确率 88%–92%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</a:tr>
              <a:tr h="77724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FDA 2025</a:t>
                      </a:r>
                    </a:p>
                    <a:p>
                      <a:r>
                        <a:rPr sz="11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Lumipulse[14]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pTau217/Aβ1-42 比值</a:t>
                      </a:r>
                    </a:p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（全自动免疫法）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认知障碍者</a:t>
                      </a:r>
                    </a:p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n = 499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Aβ PET</a:t>
                      </a:r>
                    </a:p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或 CSF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检测阳性者 91.7% 病理阳性；</a:t>
                      </a:r>
                    </a:p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检测阴性者 97.3% 病理阴性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411480" y="5760720"/>
            <a:ext cx="11365992" cy="384048"/>
          </a:xfrm>
          <a:prstGeom prst="roundRect">
            <a:avLst>
              <a:gd name="adj" fmla="val 6000"/>
            </a:avLst>
          </a:prstGeom>
          <a:solidFill>
            <a:srgbClr val="FDF0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5760720"/>
            <a:ext cx="11155680" cy="38404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200" b="1" i="0">
                <a:solidFill>
                  <a:srgbClr val="EB6834"/>
                </a:solidFill>
                <a:latin typeface="Arial"/>
                <a:ea typeface="微软雅黑"/>
                <a:cs typeface="微软雅黑"/>
              </a:rPr>
              <a:t>解读提示：</a:t>
            </a:r>
            <a:r>
              <a:rPr sz="12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各研究人群、参考标准与阈值策略不同，数值不宜直接横向比较；p-tau217 在多平台上一致表现最优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480" y="6144768"/>
            <a:ext cx="11338560" cy="2926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来源：[9] Palmqvist 2020；[10] Ashton 2024；[11] Barthélemy 2024；[12] Palmqvist 2024；[14] FDA 新闻稿 2025-05-16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1480" y="384048"/>
            <a:ext cx="82296" cy="475488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9052560" cy="6858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5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血液标志物③：指南推荐与临床落地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29800" y="429768"/>
            <a:ext cx="1920240" cy="384048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1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02 血液标志物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11480" y="1051560"/>
            <a:ext cx="11365992" cy="0"/>
          </a:xfrm>
          <a:prstGeom prst="line">
            <a:avLst/>
          </a:prstGeom>
          <a:ln w="12700">
            <a:solidFill>
              <a:srgbClr val="D9DEE5"/>
            </a:solidFill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阿尔茨海默病早期筛查 · 组会汇报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9 / 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234440"/>
            <a:ext cx="54864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5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AA 2025 临床实践指南（专科场景，GRADE）[13]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1691640"/>
            <a:ext cx="2697480" cy="2377440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1783080"/>
            <a:ext cx="246888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分诊（Triage）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240280"/>
            <a:ext cx="246888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7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敏感度 ≥ 90%</a:t>
            </a:r>
          </a:p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7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特异度 ≥ 75%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154680"/>
            <a:ext cx="2514600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15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阴性者可降低 AD 病理可能性；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15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阳性者仍需 PET/CSF 确认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37560" y="1691640"/>
            <a:ext cx="2697480" cy="2377440"/>
          </a:xfrm>
          <a:prstGeom prst="roundRect">
            <a:avLst>
              <a:gd name="adj" fmla="val 6000"/>
            </a:avLst>
          </a:prstGeom>
          <a:solidFill>
            <a:srgbClr val="FDF0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74720" y="1783080"/>
            <a:ext cx="246888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1" i="0">
                <a:solidFill>
                  <a:srgbClr val="EB6834"/>
                </a:solidFill>
                <a:latin typeface="Arial"/>
                <a:ea typeface="微软雅黑"/>
                <a:cs typeface="微软雅黑"/>
              </a:rPr>
              <a:t>替代确认（Confirmatory）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74720" y="2240280"/>
            <a:ext cx="246888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7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敏感度 ≥ 90%</a:t>
            </a:r>
          </a:p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7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特异度 ≥ 90%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74720" y="3154680"/>
            <a:ext cx="2514600" cy="868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15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可替代 Aβ PET 或 CSF 检测，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15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作为完整诊断评估的一部分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06240"/>
            <a:ext cx="55778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5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双阈值 / 三区间策略[10][11]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645152"/>
            <a:ext cx="1828800" cy="777240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低于下限</a:t>
            </a:r>
          </a:p>
          <a:p>
            <a:pPr algn="ctr"/>
            <a:r>
              <a:rPr sz="12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倾向排除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59152" y="4645152"/>
            <a:ext cx="1828800" cy="777240"/>
          </a:xfrm>
          <a:prstGeom prst="rect">
            <a:avLst/>
          </a:prstGeom>
          <a:solidFill>
            <a:srgbClr val="E9E8E4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200" b="1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中间区</a:t>
            </a:r>
          </a:p>
          <a:p>
            <a:pPr algn="ctr"/>
            <a:r>
              <a:rPr sz="1200" b="1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PET/CSF 确认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15383" y="4645152"/>
            <a:ext cx="1828800" cy="777240"/>
          </a:xfrm>
          <a:prstGeom prst="rect">
            <a:avLst/>
          </a:prstGeom>
          <a:solidFill>
            <a:srgbClr val="EB6834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2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高于上限</a:t>
            </a:r>
          </a:p>
          <a:p>
            <a:pPr algn="ctr"/>
            <a:r>
              <a:rPr sz="12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支持 AD 病理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502920" y="5468112"/>
            <a:ext cx="5532120" cy="201168"/>
          </a:xfrm>
          <a:prstGeom prst="rightArrow">
            <a:avLst/>
          </a:prstGeom>
          <a:solidFill>
            <a:srgbClr val="1F3A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5669280"/>
            <a:ext cx="55778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10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血浆 p-tau217 水平 →　中间区比例越小，可节省的确认检查越多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55080" y="1280160"/>
            <a:ext cx="5394960" cy="4754880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355080" y="1444751"/>
            <a:ext cx="54864" cy="34747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19672" y="1371600"/>
            <a:ext cx="512064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5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适用边界与待解决问题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19672" y="1847088"/>
            <a:ext cx="5102352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适用人群：已获 FDA 批准的血液检测（Lumipulse、Elecsys pTau181/pTau217）均限于有认知障碍症状/体征者，不用于无症状人群筛查[14]–[16]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不能替代全面临床评估，解读需考虑验前概率[13]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平台间差异大：许多商用检测按单一阈值达不到指南标准[13]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需在非选择性、多样化人群中验证[9]，中国人群证据与本地化阈值仍不足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样本采集与前处理、共病等影响需标准化与校正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PPV/NPV 随验前概率变化：用于低患病率人群（如社区）时阳性预测值会下降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1480" y="6144768"/>
            <a:ext cx="11338560" cy="2926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来源：[13] Palmqvist 2025, Alzheimers Dement（AA 指南）；[10] Ashton 2024；[11] Barthélemy 2024；[14] FDA 2025；[15][16] Alzheimer's Association 公告 2025/2026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1480" y="384048"/>
            <a:ext cx="82296" cy="475488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9052560" cy="6858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5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影像与 AI①：主要影像模态对比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29800" y="429768"/>
            <a:ext cx="1920240" cy="384048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1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03 影像与 AI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11480" y="1051560"/>
            <a:ext cx="11365992" cy="0"/>
          </a:xfrm>
          <a:prstGeom prst="line">
            <a:avLst/>
          </a:prstGeom>
          <a:ln w="12700">
            <a:solidFill>
              <a:srgbClr val="D9DEE5"/>
            </a:solidFill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阿尔茨海默病早期筛查 · 组会汇报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10 / 16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11480" y="1280160"/>
          <a:ext cx="576072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840"/>
                <a:gridCol w="1325880"/>
                <a:gridCol w="1645920"/>
                <a:gridCol w="1783080"/>
              </a:tblGrid>
              <a:tr h="676656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>模态</a:t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>反映内容</a:t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>优势</a:t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>局限</a:t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</a:tr>
              <a:tr h="676656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结构 MRI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海马/内侧颞叶萎缩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无辐射、普及、可排除其他病因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反映神经变性，出现较晚、AD 特异性不足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76656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FDG-PET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脑葡萄糖代谢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功能改变早于萎缩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非特异、费用高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</a:tr>
              <a:tr h="676656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Aβ PET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淀粉样斑块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Core 1，可确认病理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昂贵、辐射、可及性差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76656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Tau PET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tau 缠结分布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与症状、分期相关性好（Core 2）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费用最高、示踪剂与设备有限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411480" y="4800600"/>
            <a:ext cx="5760720" cy="1280160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11480" y="4965192"/>
            <a:ext cx="54864" cy="34747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76072" y="4892040"/>
            <a:ext cx="54864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5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小结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6072" y="5367528"/>
            <a:ext cx="5468112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PET 准确但难以规模化；MRI 普及但特异性不足 → AI 挖掘 MRI 信息、与血液标志物互补</a:t>
            </a:r>
          </a:p>
        </p:txBody>
      </p:sp>
      <p:pic>
        <p:nvPicPr>
          <p:cNvPr id="13" name="Picture 12" descr="auc_imag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080" y="1280160"/>
            <a:ext cx="5440680" cy="323623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5080" y="4572000"/>
            <a:ext cx="539496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2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同一队列、同一任务下：tau PET 显著优于 MRI 体积指标[17]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2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血浆 p-tau217 与 CSF、tau PET 无显著差异，显著优于 MRI 指标[9]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" y="6144768"/>
            <a:ext cx="11338560" cy="2926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来源：[17] Ossenkoppele R, et al. JAMA, 2018；[9] Palmqvist S, et al. JAMA, 2020。图中范围为原文报告的 AUC 区间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1480" y="384048"/>
            <a:ext cx="82296" cy="475488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9052560" cy="6858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5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影像与 AI②：代表性 AI 研究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29800" y="429768"/>
            <a:ext cx="1920240" cy="384048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1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03 影像与 AI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11480" y="1051560"/>
            <a:ext cx="11365992" cy="0"/>
          </a:xfrm>
          <a:prstGeom prst="line">
            <a:avLst/>
          </a:prstGeom>
          <a:ln w="12700">
            <a:solidFill>
              <a:srgbClr val="D9DEE5"/>
            </a:solidFill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阿尔茨海默病早期筛查 · 组会汇报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11 / 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1280160"/>
            <a:ext cx="3657600" cy="3657600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371600"/>
            <a:ext cx="338328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6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多模态深度学习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1783080"/>
            <a:ext cx="338328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1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Qiu 2022 · Nat Commun[18]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2194560"/>
            <a:ext cx="3337560" cy="2697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4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输入：人口学、病史、神经心理、MRI、功能评估的灵活组合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4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逐级区分正常 / MCI / AD / 非 AD 痴呆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4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诊断准确性与执业神经科、神经影像科医生相当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4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可解释热图与尸检神经病理吻合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33672" y="1280160"/>
            <a:ext cx="3657600" cy="3657600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16552" y="1371600"/>
            <a:ext cx="338328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6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多病因鉴别诊断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16552" y="1783080"/>
            <a:ext cx="338328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1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Xue 2024 · Nat Med[19]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16552" y="2194560"/>
            <a:ext cx="3337560" cy="2697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4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9 个数据集、51 269 人，识别 10 类痴呆病因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4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NC/MCI/痴呆 micro-AUROC 0.94；病因鉴别 0.96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4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两种病理共存时平均 AUROC 0.78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4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100 例随机子集：AI 辅助使神经科医生 AUROC 提高 26.25%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55863" y="1280160"/>
            <a:ext cx="3657600" cy="3657600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38743" y="1371600"/>
            <a:ext cx="338328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6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视网膜照相 AI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38743" y="1783080"/>
            <a:ext cx="3383280" cy="320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1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Cheung 2022 · Lancet Digit Health[20]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38743" y="2194560"/>
            <a:ext cx="3337560" cy="2697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4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眼底照片 12 949 张（AD 648 例，非 AD 3240 例）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4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内部验证 AUROC 0.93；外部测试 0.73–0.91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4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区分 Aβ PET 阳性/阴性：AUROC 0.68–0.86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4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低成本、无创，适合社区初筛探索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11480" y="5074920"/>
            <a:ext cx="11338560" cy="1005840"/>
          </a:xfrm>
          <a:prstGeom prst="roundRect">
            <a:avLst>
              <a:gd name="adj" fmla="val 6000"/>
            </a:avLst>
          </a:prstGeom>
          <a:solidFill>
            <a:srgbClr val="FDF0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5102352"/>
            <a:ext cx="11064240" cy="9601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200" b="1" i="0">
                <a:solidFill>
                  <a:srgbClr val="EB6834"/>
                </a:solidFill>
                <a:latin typeface="Arial"/>
                <a:ea typeface="微软雅黑"/>
                <a:cs typeface="微软雅黑"/>
              </a:rPr>
              <a:t>共性局限：</a:t>
            </a:r>
            <a:r>
              <a:rPr sz="12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多为回顾性或病例对照设计，依赖研究队列；外部与前瞻性验证不足；多以临床诊断而非 Aβ/tau 生物学定义为参考标准；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200" b="1" i="0">
                <a:solidFill>
                  <a:srgbClr val="EB6834"/>
                </a:solidFill>
                <a:latin typeface="Arial"/>
                <a:ea typeface="微软雅黑"/>
                <a:cs typeface="微软雅黑"/>
              </a:rPr>
              <a:t>报告与评价：</a:t>
            </a:r>
            <a:r>
              <a:rPr sz="12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模型研究建议遵循 TRIPOD+AI[22]，诊断准确性研究遵循 STARD 2015[21]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1480" y="6144768"/>
            <a:ext cx="11338560" cy="2926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来源：[18] Qiu S, et al. Nat Commun, 2022；[19] Xue C, et al. Nat Med, 2024；[20] Cheung CY, et al. Lancet Digit Health, 2022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1480" y="384048"/>
            <a:ext cx="82296" cy="475488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9052560" cy="6858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5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影像与 AI③：早筛方法综合对比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29800" y="429768"/>
            <a:ext cx="1920240" cy="384048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1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03 影像与 AI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11480" y="1051560"/>
            <a:ext cx="11365992" cy="0"/>
          </a:xfrm>
          <a:prstGeom prst="line">
            <a:avLst/>
          </a:prstGeom>
          <a:ln w="12700">
            <a:solidFill>
              <a:srgbClr val="D9DEE5"/>
            </a:solidFill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阿尔茨海默病早期筛查 · 组会汇报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12 / 16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11480" y="1280160"/>
          <a:ext cx="11365992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1417320"/>
                <a:gridCol w="1325880"/>
                <a:gridCol w="1325880"/>
                <a:gridCol w="1600200"/>
                <a:gridCol w="1417320"/>
                <a:gridCol w="2267712"/>
              </a:tblGrid>
              <a:tr h="467360">
                <a:tc>
                  <a:txBody>
                    <a:bodyPr wrap="square"/>
                    <a:lstStyle/>
                    <a:p>
                      <a:r>
                        <a:rPr sz="125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>方法</a:t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>无创/微创</a:t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>低成本</a:t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>可及性</a:t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>AD 病理特异性</a:t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>证据成熟度</a:t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>最适定位</a:t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认知量表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●○○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首诊初筛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血浆 p-tau217</a:t>
                      </a:r>
                    </a:p>
                  </a:txBody>
                  <a:tcPr marL="73152" marR="73152" marT="36576" marB="36576" anchor="ctr">
                    <a:solidFill>
                      <a:srgbClr val="FDF0E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EB6834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●●○</a:t>
                      </a:r>
                    </a:p>
                  </a:txBody>
                  <a:tcPr marL="73152" marR="73152" marT="36576" marB="36576" anchor="ctr">
                    <a:solidFill>
                      <a:srgbClr val="FDF0E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EB6834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●●○</a:t>
                      </a:r>
                    </a:p>
                  </a:txBody>
                  <a:tcPr marL="73152" marR="73152" marT="36576" marB="36576" anchor="ctr">
                    <a:solidFill>
                      <a:srgbClr val="FDF0E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EB6834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●●●</a:t>
                      </a:r>
                    </a:p>
                  </a:txBody>
                  <a:tcPr marL="73152" marR="73152" marT="36576" marB="36576" anchor="ctr">
                    <a:solidFill>
                      <a:srgbClr val="FDF0E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EB6834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●●○</a:t>
                      </a:r>
                    </a:p>
                  </a:txBody>
                  <a:tcPr marL="73152" marR="73152" marT="36576" marB="36576" anchor="ctr">
                    <a:solidFill>
                      <a:srgbClr val="FDF0E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EB6834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●●○</a:t>
                      </a:r>
                    </a:p>
                  </a:txBody>
                  <a:tcPr marL="73152" marR="73152" marT="36576" marB="36576" anchor="ctr">
                    <a:solidFill>
                      <a:srgbClr val="FDF0E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分诊 / 部分替代确认</a:t>
                      </a:r>
                    </a:p>
                  </a:txBody>
                  <a:tcPr marL="73152" marR="73152" marT="36576" marB="36576" anchor="ctr">
                    <a:solidFill>
                      <a:srgbClr val="FDF0EA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结构 MRI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●○○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排除其他病因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多模态 / MRI-AI</a:t>
                      </a:r>
                    </a:p>
                  </a:txBody>
                  <a:tcPr marL="73152" marR="73152" marT="36576" marB="36576" anchor="ctr">
                    <a:solidFill>
                      <a:srgbClr val="FDF0E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●●●</a:t>
                      </a:r>
                    </a:p>
                  </a:txBody>
                  <a:tcPr marL="73152" marR="73152" marT="36576" marB="36576" anchor="ctr">
                    <a:solidFill>
                      <a:srgbClr val="FDF0E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●●○</a:t>
                      </a:r>
                    </a:p>
                  </a:txBody>
                  <a:tcPr marL="73152" marR="73152" marT="36576" marB="36576" anchor="ctr">
                    <a:solidFill>
                      <a:srgbClr val="FDF0E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●●○</a:t>
                      </a:r>
                    </a:p>
                  </a:txBody>
                  <a:tcPr marL="73152" marR="73152" marT="36576" marB="36576" anchor="ctr">
                    <a:solidFill>
                      <a:srgbClr val="FDF0E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●●○</a:t>
                      </a:r>
                    </a:p>
                  </a:txBody>
                  <a:tcPr marL="73152" marR="73152" marT="36576" marB="36576" anchor="ctr">
                    <a:solidFill>
                      <a:srgbClr val="FDF0E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●○○</a:t>
                      </a:r>
                    </a:p>
                  </a:txBody>
                  <a:tcPr marL="73152" marR="73152" marT="36576" marB="36576" anchor="ctr">
                    <a:solidFill>
                      <a:srgbClr val="FDF0E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辅助鉴别诊断</a:t>
                      </a:r>
                    </a:p>
                  </a:txBody>
                  <a:tcPr marL="73152" marR="73152" marT="36576" marB="36576" anchor="ctr">
                    <a:solidFill>
                      <a:srgbClr val="FDF0EA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视网膜照相 AI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●○○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●○○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社区初筛（探索）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CSF 标志物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●○○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●●○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●●○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●●●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●●●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确认诊断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Aβ PET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●○○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●○○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●○○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确认诊断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Tau PET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●○○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●○○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●○○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●●●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300" b="0" i="0">
                          <a:solidFill>
                            <a:srgbClr val="2A78D6"/>
                          </a:solidFill>
                          <a:latin typeface="Arial"/>
                          <a:ea typeface="微软雅黑"/>
                          <a:cs typeface="微软雅黑"/>
                        </a:rPr>
                        <a:t>●●○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分期 / 预后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11480" y="5577840"/>
            <a:ext cx="1133856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250" b="1" i="0">
                <a:solidFill>
                  <a:srgbClr val="EB6834"/>
                </a:solidFill>
                <a:latin typeface="Arial"/>
                <a:ea typeface="微软雅黑"/>
                <a:cs typeface="微软雅黑"/>
              </a:rPr>
              <a:t>要点：</a:t>
            </a:r>
            <a:r>
              <a:rPr sz="125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没有单一方法同时满足“便捷、廉价、特异”；血浆 p-tau217（分诊）+ MRI/AI（鉴别）是最具互补性的组合 → 引出我们的思路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6144768"/>
            <a:ext cx="11338560" cy="2926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注：评分为基于本汇报所引文献的定性判断（● 越多越有利），供组内讨论，并非系统评价结果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1480" y="384048"/>
            <a:ext cx="82296" cy="475488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9052560" cy="6858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5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我们的思路①：两阶段分层筛查路径（草案）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29800" y="429768"/>
            <a:ext cx="1920240" cy="384048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1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04 我们的思路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11480" y="1051560"/>
            <a:ext cx="11365992" cy="0"/>
          </a:xfrm>
          <a:prstGeom prst="line">
            <a:avLst/>
          </a:prstGeom>
          <a:ln w="12700">
            <a:solidFill>
              <a:srgbClr val="D9DEE5"/>
            </a:solidFill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阿尔茨海默病早期筛查 · 组会汇报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13 / 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1280160"/>
            <a:ext cx="11365992" cy="960120"/>
          </a:xfrm>
          <a:prstGeom prst="roundRect">
            <a:avLst>
              <a:gd name="adj" fmla="val 6000"/>
            </a:avLst>
          </a:prstGeom>
          <a:solidFill>
            <a:srgbClr val="1F3A5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280160"/>
            <a:ext cx="10972800" cy="9601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1" i="0">
                <a:solidFill>
                  <a:srgbClr val="FFC9A8"/>
                </a:solidFill>
                <a:latin typeface="Arial"/>
                <a:ea typeface="微软雅黑"/>
                <a:cs typeface="微软雅黑"/>
              </a:rPr>
              <a:t>研究问题：</a:t>
            </a:r>
            <a:r>
              <a:rPr sz="1400" b="0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在有认知下降主诉的就诊人群中，“血浆 p-tau217 双阈值 + 中间区 MRI-AI 再分层”能否在保持诊断准确性的同时，显著减少 PET/CSF 确认检查？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1480" y="2423160"/>
            <a:ext cx="3657600" cy="3611880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11480" y="2587752"/>
            <a:ext cx="54864" cy="34747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76072" y="2514600"/>
            <a:ext cx="338328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5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立题依据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6072" y="2990088"/>
            <a:ext cx="3364992" cy="2971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单一阈值存在“中间区”，需额外信息[10][11]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MRI 是常规检查，AI 可提取萎缩模式并辅助病因鉴别[19]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两者信息互补：病理特异性 + 神经变性/鉴别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中国人群血液标志物阈值与路径证据不足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4251960" y="2423160"/>
          <a:ext cx="7525512" cy="3611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6153912"/>
              </a:tblGrid>
              <a:tr h="451485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>要素</a:t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微软雅黑"/>
                        </a:rPr>
                        <a:t>设计（待组内讨论）</a:t>
                      </a:r>
                    </a:p>
                  </a:txBody>
                  <a:tcPr marL="73152" marR="73152" marT="36576" marB="36576" anchor="ctr">
                    <a:solidFill>
                      <a:srgbClr val="1F3A5F"/>
                    </a:solidFill>
                  </a:tcPr>
                </a:tc>
              </a:tr>
              <a:tr h="451485">
                <a:tc>
                  <a:txBody>
                    <a:bodyPr wrap="square"/>
                    <a:lstStyle/>
                    <a:p>
                      <a:r>
                        <a:rPr sz="115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研究类型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前瞻性、多中心诊断准确性研究；报告遵循 STARD 2015[21]，AI 模型部分遵循 TRIPOD+AI[22]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1485">
                <a:tc>
                  <a:txBody>
                    <a:bodyPr wrap="square"/>
                    <a:lstStyle/>
                    <a:p>
                      <a:r>
                        <a:rPr sz="115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研究对象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≥55 岁，主观认知下降 / MCI / 轻度痴呆，来自记忆门诊与社区转诊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</a:tr>
              <a:tr h="451485">
                <a:tc>
                  <a:txBody>
                    <a:bodyPr wrap="square"/>
                    <a:lstStyle/>
                    <a:p>
                      <a:r>
                        <a:rPr sz="115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指标检测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血浆 p-tau217（± Aβ42/40）双阈值 → 中间区追加 MRI-AI 模型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1485">
                <a:tc>
                  <a:txBody>
                    <a:bodyPr wrap="square"/>
                    <a:lstStyle/>
                    <a:p>
                      <a:r>
                        <a:rPr sz="115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对照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单用 p-tau217；常规临床评估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</a:tr>
              <a:tr h="451485">
                <a:tc>
                  <a:txBody>
                    <a:bodyPr wrap="square"/>
                    <a:lstStyle/>
                    <a:p>
                      <a:r>
                        <a:rPr sz="115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参考标准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Aβ PET 或 CSF Aβ42/40（全体受试者，盲法判读）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1485">
                <a:tc>
                  <a:txBody>
                    <a:bodyPr wrap="square"/>
                    <a:lstStyle/>
                    <a:p>
                      <a:r>
                        <a:rPr sz="115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主要结局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两阶段路径的敏感度、特异度（95%CI）</a:t>
                      </a:r>
                    </a:p>
                  </a:txBody>
                  <a:tcPr marL="73152" marR="73152" marT="36576" marB="36576" anchor="ctr">
                    <a:solidFill>
                      <a:srgbClr val="F2F5F9"/>
                    </a:solidFill>
                  </a:tcPr>
                </a:tc>
              </a:tr>
              <a:tr h="451485">
                <a:tc>
                  <a:txBody>
                    <a:bodyPr wrap="square"/>
                    <a:lstStyle/>
                    <a:p>
                      <a:r>
                        <a:rPr sz="1150" b="1" i="0">
                          <a:solidFill>
                            <a:srgbClr val="1F3A5F"/>
                          </a:solidFill>
                          <a:latin typeface="Arial"/>
                          <a:ea typeface="微软雅黑"/>
                          <a:cs typeface="微软雅黑"/>
                        </a:rPr>
                        <a:t>次要结局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0" i="0">
                          <a:solidFill>
                            <a:srgbClr val="1E1E1E"/>
                          </a:solidFill>
                          <a:latin typeface="Arial"/>
                          <a:ea typeface="微软雅黑"/>
                          <a:cs typeface="微软雅黑"/>
                        </a:rPr>
                        <a:t>需确认检查比例、AUC、净重分类、成本；共病（如肾功能）亚组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11480" y="6144768"/>
            <a:ext cx="11338560" cy="2926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来源：本页为课题组初步设想，非既定方案。[10] Ashton 2024；[11] Barthélemy 2024；[19] Xue 2024；[21] Bossuyt 2015；[22] Collins 2024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1480" y="384048"/>
            <a:ext cx="82296" cy="475488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9052560" cy="6858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5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我们的思路②：技术路线、样本量与伦理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29800" y="429768"/>
            <a:ext cx="1920240" cy="384048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1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04 我们的思路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11480" y="1051560"/>
            <a:ext cx="11365992" cy="0"/>
          </a:xfrm>
          <a:prstGeom prst="line">
            <a:avLst/>
          </a:prstGeom>
          <a:ln w="12700">
            <a:solidFill>
              <a:srgbClr val="D9DEE5"/>
            </a:solidFill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阿尔茨海默病早期筛查 · 组会汇报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14 / 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1325880"/>
            <a:ext cx="1737360" cy="548640"/>
          </a:xfrm>
          <a:prstGeom prst="roundRect">
            <a:avLst>
              <a:gd name="adj" fmla="val 6000"/>
            </a:avLst>
          </a:prstGeom>
          <a:solidFill>
            <a:srgbClr val="2A78D6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入组与基线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1920240"/>
            <a:ext cx="1737360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sz="110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量表、病史、共病</a:t>
            </a:r>
          </a:p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sz="110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APOE 分型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2176272" y="1481328"/>
            <a:ext cx="137160" cy="237744"/>
          </a:xfrm>
          <a:prstGeom prst="rightArrow">
            <a:avLst/>
          </a:prstGeom>
          <a:solidFill>
            <a:srgbClr val="8A898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331720" y="1325880"/>
            <a:ext cx="1737360" cy="548640"/>
          </a:xfrm>
          <a:prstGeom prst="roundRect">
            <a:avLst>
              <a:gd name="adj" fmla="val 6000"/>
            </a:avLst>
          </a:prstGeom>
          <a:solidFill>
            <a:srgbClr val="2A78D6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血液检测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31720" y="1920240"/>
            <a:ext cx="1737360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sz="110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标准化采血与前处理</a:t>
            </a:r>
          </a:p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sz="110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p-tau217（±Aβ42/40）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4096512" y="1481328"/>
            <a:ext cx="137160" cy="237744"/>
          </a:xfrm>
          <a:prstGeom prst="rightArrow">
            <a:avLst/>
          </a:prstGeom>
          <a:solidFill>
            <a:srgbClr val="8A898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251960" y="1325880"/>
            <a:ext cx="1737360" cy="548640"/>
          </a:xfrm>
          <a:prstGeom prst="roundRect">
            <a:avLst>
              <a:gd name="adj" fmla="val 6000"/>
            </a:avLst>
          </a:prstGeom>
          <a:solidFill>
            <a:srgbClr val="EB6834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双阈值分层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51960" y="1920240"/>
            <a:ext cx="1737360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sz="110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阴性 / 中间区 / 阳性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6016752" y="1481328"/>
            <a:ext cx="137160" cy="237744"/>
          </a:xfrm>
          <a:prstGeom prst="rightArrow">
            <a:avLst/>
          </a:prstGeom>
          <a:solidFill>
            <a:srgbClr val="8A898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172200" y="1325880"/>
            <a:ext cx="1737360" cy="548640"/>
          </a:xfrm>
          <a:prstGeom prst="roundRect">
            <a:avLst>
              <a:gd name="adj" fmla="val 6000"/>
            </a:avLst>
          </a:prstGeom>
          <a:solidFill>
            <a:srgbClr val="EB6834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中间区再分层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72200" y="1920240"/>
            <a:ext cx="1737360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sz="110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MRI → AI 模型</a:t>
            </a:r>
          </a:p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sz="110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（开发 + 外部验证）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7936992" y="1481328"/>
            <a:ext cx="137160" cy="237744"/>
          </a:xfrm>
          <a:prstGeom prst="rightArrow">
            <a:avLst/>
          </a:prstGeom>
          <a:solidFill>
            <a:srgbClr val="8A898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092440" y="1325880"/>
            <a:ext cx="1737360" cy="548640"/>
          </a:xfrm>
          <a:prstGeom prst="roundRect">
            <a:avLst>
              <a:gd name="adj" fmla="val 6000"/>
            </a:avLst>
          </a:prstGeom>
          <a:solidFill>
            <a:srgbClr val="1F3A5F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参考标准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92440" y="1920240"/>
            <a:ext cx="1737360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sz="110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Aβ PET 或 CSF</a:t>
            </a:r>
          </a:p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sz="110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盲法判读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9857232" y="1481328"/>
            <a:ext cx="137160" cy="237744"/>
          </a:xfrm>
          <a:prstGeom prst="rightArrow">
            <a:avLst/>
          </a:prstGeom>
          <a:solidFill>
            <a:srgbClr val="8A898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10012680" y="1325880"/>
            <a:ext cx="1737360" cy="548640"/>
          </a:xfrm>
          <a:prstGeom prst="roundRect">
            <a:avLst>
              <a:gd name="adj" fmla="val 6000"/>
            </a:avLst>
          </a:prstGeom>
          <a:solidFill>
            <a:srgbClr val="1F3A5F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统计分析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12680" y="1920240"/>
            <a:ext cx="1737360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sz="110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敏感度/特异度、AUC</a:t>
            </a:r>
          </a:p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sz="110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决策曲线、成本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11480" y="2880360"/>
            <a:ext cx="3703320" cy="3154680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11480" y="3044952"/>
            <a:ext cx="54864" cy="34747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76072" y="2971800"/>
            <a:ext cx="34290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5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样本量估算（Buderer 法[23]）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6072" y="3447288"/>
            <a:ext cx="3410712" cy="2514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预期敏感度 0.90，95%CI 半宽 ±0.05 → 需病理阳性 139 例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记忆门诊人群 AD 病理阳性率约 50%[12] → 共需约 278 例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特异度按 0.90 估算所需人数相同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考虑 10% 失访/样本不合格 → 计划入组约 310 例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1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参数待组内确认；社区人群患病率更低，需相应扩大样本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251960" y="2880360"/>
            <a:ext cx="3703320" cy="3154680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251960" y="3044952"/>
            <a:ext cx="54864" cy="347472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416552" y="2971800"/>
            <a:ext cx="342900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5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统计与质量控制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416552" y="3447288"/>
            <a:ext cx="3410712" cy="2514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敏感度/特异度报告 95%CI；AUC 比较用 DeLong 检验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主要结局单一，次要结局多重比较校正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缺失数据：多重插补 + 完整病例敏感性分析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阈值在开发队列确定，外部队列独立验证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检测人员对参考标准结果设盲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092440" y="2880360"/>
            <a:ext cx="3657600" cy="3154680"/>
          </a:xfrm>
          <a:prstGeom prst="roundRect">
            <a:avLst>
              <a:gd name="adj" fmla="val 6000"/>
            </a:avLst>
          </a:prstGeom>
          <a:solidFill>
            <a:srgbClr val="FDF0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92440" y="3044952"/>
            <a:ext cx="54864" cy="347472"/>
          </a:xfrm>
          <a:prstGeom prst="rect">
            <a:avLst/>
          </a:prstGeom>
          <a:solidFill>
            <a:srgbClr val="EB683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257031" y="2971800"/>
            <a:ext cx="3383280" cy="4572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500" b="1" i="0">
                <a:solidFill>
                  <a:srgbClr val="EB6834"/>
                </a:solidFill>
                <a:latin typeface="Arial"/>
                <a:ea typeface="微软雅黑"/>
                <a:cs typeface="微软雅黑"/>
              </a:rPr>
              <a:t>伦理与时间安排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57031" y="3447288"/>
            <a:ext cx="3364992" cy="2514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伦理委员会审批，书面知情同意；方案预先注册（ChiCTR/ClinicalTrials.gov）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数据去标识化；APOE 与标志物结果告知需配套咨询流程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第 1–6 月：方案、伦理、注册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第 7–24 月：入组与检测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第 25–30 月：分析与论文撰写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11480" y="6144768"/>
            <a:ext cx="11338560" cy="2926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来源：[23] Buderer NM. Acad Emerg Med, 1996；[12] Palmqvist 2024（门诊人群病理阳性率约 50%）。计算：n阳性 = 1.96² × 0.9 × 0.1 / 0.05² ≈ 139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1480" y="384048"/>
            <a:ext cx="82296" cy="475488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9052560" cy="6858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5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小结与讨论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29800" y="429768"/>
            <a:ext cx="1920240" cy="384048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1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05 小结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11480" y="1051560"/>
            <a:ext cx="11365992" cy="0"/>
          </a:xfrm>
          <a:prstGeom prst="line">
            <a:avLst/>
          </a:prstGeom>
          <a:ln w="12700">
            <a:solidFill>
              <a:srgbClr val="D9DEE5"/>
            </a:solidFill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阿尔茨海默病早期筛查 · 组会汇报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15 / 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234440"/>
            <a:ext cx="548640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7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三点小结</a:t>
            </a:r>
          </a:p>
        </p:txBody>
      </p:sp>
      <p:sp>
        <p:nvSpPr>
          <p:cNvPr id="9" name="Oval 8"/>
          <p:cNvSpPr/>
          <p:nvPr/>
        </p:nvSpPr>
        <p:spPr>
          <a:xfrm>
            <a:off x="502920" y="1737360"/>
            <a:ext cx="566928" cy="566928"/>
          </a:xfrm>
          <a:prstGeom prst="ellipse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34440" y="1691639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5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早筛的意义已改变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2103120"/>
            <a:ext cx="466344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抗 Aβ 治疗只惠及早期、病理阳性者，筛查与确认成为临床瓶颈</a:t>
            </a:r>
          </a:p>
        </p:txBody>
      </p:sp>
      <p:sp>
        <p:nvSpPr>
          <p:cNvPr id="12" name="Oval 11"/>
          <p:cNvSpPr/>
          <p:nvPr/>
        </p:nvSpPr>
        <p:spPr>
          <a:xfrm>
            <a:off x="502920" y="3108960"/>
            <a:ext cx="566928" cy="566928"/>
          </a:xfrm>
          <a:prstGeom prst="ellipse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4440" y="3063240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5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血浆 p-tau217 已进入临床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34440" y="3474720"/>
            <a:ext cx="466344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写入 2024 诊断标准与 2025 指南，多款检测获 FDA 批准；适用于有症状者</a:t>
            </a:r>
          </a:p>
        </p:txBody>
      </p:sp>
      <p:sp>
        <p:nvSpPr>
          <p:cNvPr id="15" name="Oval 14"/>
          <p:cNvSpPr/>
          <p:nvPr/>
        </p:nvSpPr>
        <p:spPr>
          <a:xfrm>
            <a:off x="502920" y="4480560"/>
            <a:ext cx="566928" cy="566928"/>
          </a:xfrm>
          <a:prstGeom prst="ellipse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  <a:ea typeface="微软雅黑"/>
                <a:cs typeface="微软雅黑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34440" y="4434840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5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影像/AI 是互补而非替代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846320"/>
            <a:ext cx="466344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0" i="0">
                <a:solidFill>
                  <a:srgbClr val="52514E"/>
                </a:solidFill>
                <a:latin typeface="Arial"/>
                <a:ea typeface="微软雅黑"/>
                <a:cs typeface="微软雅黑"/>
              </a:rPr>
              <a:t>PET 准确但难普及；MRI-AI 有助于鉴别与中间区再分层，但缺前瞻验证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1234440"/>
            <a:ext cx="5577840" cy="4800600"/>
          </a:xfrm>
          <a:prstGeom prst="roundRect">
            <a:avLst>
              <a:gd name="adj" fmla="val 6000"/>
            </a:avLst>
          </a:prstGeom>
          <a:solidFill>
            <a:srgbClr val="FDF0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0" y="1325880"/>
            <a:ext cx="521208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700" b="1" i="0">
                <a:solidFill>
                  <a:srgbClr val="EB6834"/>
                </a:solidFill>
                <a:latin typeface="Arial"/>
                <a:ea typeface="微软雅黑"/>
                <a:cs typeface="微软雅黑"/>
              </a:rPr>
              <a:t>待组内讨论的问题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1874519"/>
            <a:ext cx="5212080" cy="4023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1600"/>
              </a:spcAft>
            </a:pPr>
            <a:r>
              <a:rPr sz="15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目标人群：聚焦记忆门诊有症状者，还是延伸至社区（含无症状人群的伦理问题）？</a:t>
            </a:r>
          </a:p>
          <a:p>
            <a:pPr algn="l">
              <a:lnSpc>
                <a:spcPct val="115000"/>
              </a:lnSpc>
              <a:spcAft>
                <a:spcPts val="1600"/>
              </a:spcAft>
            </a:pPr>
            <a:r>
              <a:rPr sz="15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检测平台：质谱 vs 全自动免疫法？国产平台的可及性与性能如何？</a:t>
            </a:r>
          </a:p>
          <a:p>
            <a:pPr algn="l">
              <a:lnSpc>
                <a:spcPct val="115000"/>
              </a:lnSpc>
              <a:spcAft>
                <a:spcPts val="1600"/>
              </a:spcAft>
            </a:pPr>
            <a:r>
              <a:rPr sz="15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参考标准：PET 资源与 CSF 接受度能否支撑全员验证？需要哪些合作中心？</a:t>
            </a:r>
          </a:p>
          <a:p>
            <a:pPr algn="l">
              <a:lnSpc>
                <a:spcPct val="115000"/>
              </a:lnSpc>
              <a:spcAft>
                <a:spcPts val="1600"/>
              </a:spcAft>
            </a:pPr>
            <a:r>
              <a:rPr sz="15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• MRI-AI：自建模型，还是验证已有开源模型？外部验证数据从何而来？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1480" y="384048"/>
            <a:ext cx="82296" cy="475488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9052560" cy="6858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500" b="1" i="0">
                <a:solidFill>
                  <a:srgbClr val="1F3A5F"/>
                </a:solidFill>
                <a:latin typeface="Arial"/>
                <a:ea typeface="微软雅黑"/>
                <a:cs typeface="微软雅黑"/>
              </a:rPr>
              <a:t>参考文献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829800" y="429768"/>
            <a:ext cx="1920240" cy="384048"/>
          </a:xfrm>
          <a:prstGeom prst="roundRect">
            <a:avLst>
              <a:gd name="adj" fmla="val 6000"/>
            </a:avLst>
          </a:prstGeom>
          <a:solidFill>
            <a:srgbClr val="F2F5F9"/>
          </a:solidFill>
          <a:ln>
            <a:noFill/>
          </a:ln>
          <a:effectLst/>
        </p:spPr>
        <p:txBody>
          <a:bodyPr rtlCol="0" anchor="ctr" wrap="square" lIns="54864" rIns="54864"/>
          <a:lstStyle/>
          <a:p>
            <a:pPr algn="ctr"/>
            <a:r>
              <a:rPr sz="11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REFERENCES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11480" y="1051560"/>
            <a:ext cx="11365992" cy="0"/>
          </a:xfrm>
          <a:prstGeom prst="line">
            <a:avLst/>
          </a:prstGeom>
          <a:ln w="12700">
            <a:solidFill>
              <a:srgbClr val="D9DEE5"/>
            </a:solidFill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411480" y="6446520"/>
            <a:ext cx="5486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阿尔茨海默病早期筛查 · 组会汇报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9144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5000"/>
              </a:lnSpc>
              <a:spcAft>
                <a:spcPts val="400"/>
              </a:spcAft>
            </a:pPr>
            <a:r>
              <a:rPr sz="900" b="0" i="0">
                <a:solidFill>
                  <a:srgbClr val="8A8984"/>
                </a:solidFill>
                <a:latin typeface="Arial"/>
                <a:ea typeface="微软雅黑"/>
                <a:cs typeface="微软雅黑"/>
              </a:rPr>
              <a:t>16 / 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1188720"/>
            <a:ext cx="5577840" cy="5212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9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[1] </a:t>
            </a:r>
            <a:r>
              <a:rPr sz="9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NICHOLS E, STEINMETZ J D, VOLLSET S E, et al. Estimation of the global prevalence of dementia in 2019 and forecasted prevalence in 2050: an analysis for the Global Burden of Disease Study 2019[J]. Lancet Public Health, 2022, 7(2): e105-e125.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9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[2] </a:t>
            </a:r>
            <a:r>
              <a:rPr sz="9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JIA L, DU Y, CHU L, et al. Prevalence, risk factors, and management of dementia and mild cognitive impairment in adults aged 60 years or older in China: a cross-sectional study[J]. Lancet Public Health, 2020, 5(12): e661-e671.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9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[3] </a:t>
            </a:r>
            <a:r>
              <a:rPr sz="9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LIVINGSTON G, HUNTLEY J, LIU K Y, et al. Dementia prevention, intervention, and care: 2024 report of the Lancet standing Commission[J]. Lancet, 2024, 404(10452): 572-628.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9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[4] </a:t>
            </a:r>
            <a:r>
              <a:rPr sz="9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JACK C R Jr, ANDREWS J S, BEACH T G, et al. Revised criteria for diagnosis and staging of Alzheimer's disease: Alzheimer's Association Workgroup[J]. Alzheimers Dement, 2024, 20(8): 5143-5169.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9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[5] </a:t>
            </a:r>
            <a:r>
              <a:rPr sz="9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VAN DYCK C H, SWANSON C J, AISEN P, et al. Lecanemab in early Alzheimer's disease[J]. N Engl J Med, 2023, 388(1): 9-21.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9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[6] </a:t>
            </a:r>
            <a:r>
              <a:rPr sz="9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SIMS J R, ZIMMER J A, EVANS C D, et al. Donanemab in early symptomatic Alzheimer disease: the TRAILBLAZER-ALZ 2 randomized clinical trial[J]. JAMA, 2023, 330(6): 512-527.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9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[7] </a:t>
            </a:r>
            <a:r>
              <a:rPr sz="9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NAKAMURA A, KANEKO N, VILLEMAGNE V L, et al. High performance plasma amyloid-β biomarkers for Alzheimer's disease[J]. Nature, 2018, 554(7691): 249-254.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9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[8] </a:t>
            </a:r>
            <a:r>
              <a:rPr sz="9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JANELIDZE S, MATTSSON N, PALMQVIST S, et al. Plasma P-tau181 in Alzheimer's disease: relationship to other biomarkers, differential diagnosis, neuropathology and longitudinal progression to Alzheimer's dementia[J]. Nat Med, 2020, 26(3): 379-386.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9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[9] </a:t>
            </a:r>
            <a:r>
              <a:rPr sz="9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PALMQVIST S, JANELIDZE S, QUIROZ Y T, et al. Discriminative accuracy of plasma phospho-tau217 for Alzheimer disease vs other neurodegenerative disorders[J]. JAMA, 2020, 324(8): 772-781.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9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[10] </a:t>
            </a:r>
            <a:r>
              <a:rPr sz="9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ASHTON N J, BRUM W S, DI MOLFETTA G, et al. Diagnostic accuracy of a plasma phosphorylated tau 217 immunoassay for Alzheimer disease pathology[J]. JAMA Neurol, 2024, 81(3): 255-263.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9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[11] </a:t>
            </a:r>
            <a:r>
              <a:rPr sz="9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BARTHÉLEMY N R, SALVADÓ G, SCHINDLER S E, et al. Highly accurate blood test for Alzheimer's disease is similar or superior to clinical cerebrospinal fluid tests[J]. Nat Med, 2024, 30(4): 1085-1095.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9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[12] </a:t>
            </a:r>
            <a:r>
              <a:rPr sz="9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PALMQVIST S, TIDEMAN P, MATTSSON-CARLGREN N, et al. Blood biomarkers to detect Alzheimer disease in primary care and secondary care[J]. JAMA, 2024, 332(15): 1245-1257.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0" y="1188720"/>
            <a:ext cx="5577840" cy="5212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9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[13] </a:t>
            </a:r>
            <a:r>
              <a:rPr sz="9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PALMQVIST S, WHITSON H E, ALLEN L A, et al. Alzheimer's Association clinical practice guideline on the use of blood-based biomarkers in the diagnostic workup of suspected Alzheimer's disease within specialized care settings[J]. Alzheimers Dement, 2025, 21(7): e70535.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9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[14] </a:t>
            </a:r>
            <a:r>
              <a:rPr sz="9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U.S. Food and Drug Administration. FDA clears first blood test used in diagnosing Alzheimer's disease[EB/OL]. (2025-05-16)[2026-10-20]. https://www.fda.gov/news-events/press-announcements/fda-clears-first-blood-test-used-diagnosing-alzheimers-disease.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9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[15] </a:t>
            </a:r>
            <a:r>
              <a:rPr sz="9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Alzheimer's Association. Alzheimer's Association welcomes FDA clearance of first blood test for use in primary care to rule out Alzheimer's-related amyloid pathology[EB/OL]. (2025-10-13)[2026-10-20]. https://www.alz.org/news/2025/fda-clearance-blood-test-primary-care-rule-out-alzheimers-related-amyloid-pathology.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9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[16] </a:t>
            </a:r>
            <a:r>
              <a:rPr sz="9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Alzheimer's Association. FDA clears Elecsys pTau217 blood test for Alzheimer's[EB/OL]. (2026-08-24)[2026-10-20]. https://www.alz.org/news/2026/fda-clearance-elecsys-ptau217-blood-test-alzheimers.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9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[17] </a:t>
            </a:r>
            <a:r>
              <a:rPr sz="9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OSSENKOPPELE R, RABINOVICI G D, SMITH R, et al. Discriminative accuracy of [18F]flortaucipir positron emission tomography for Alzheimer disease vs other neurodegenerative disorders[J]. JAMA, 2018, 320(11): 1151-1162.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9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[18] </a:t>
            </a:r>
            <a:r>
              <a:rPr sz="9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QIU S, MILLER M I, JOSHI P S, et al. Multimodal deep learning for Alzheimer's disease dementia assessment[J]. Nat Commun, 2022, 13(1): 3404.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9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[19] </a:t>
            </a:r>
            <a:r>
              <a:rPr sz="9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XUE C, KOWSHIK S S, LTEIF D, et al. AI-based differential diagnosis of dementia etiologies on multimodal data[J]. Nat Med, 2024, 30(10): 2977-2989.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9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[20] </a:t>
            </a:r>
            <a:r>
              <a:rPr sz="9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CHEUNG C Y, RAN A R, WANG S, et al. A deep learning model for detection of Alzheimer's disease based on retinal photographs: a retrospective, multicentre case-control study[J]. Lancet Digit Health, 2022, 4(11): e806-e815.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9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[21] </a:t>
            </a:r>
            <a:r>
              <a:rPr sz="9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BOSSUYT P M, REITSMA J B, BRUNS D E, et al. STARD 2015: an updated list of essential items for reporting diagnostic accuracy studies[J]. BMJ, 2015, 351: h5527.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9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[22] </a:t>
            </a:r>
            <a:r>
              <a:rPr sz="9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COLLINS G S, MOONS K G M, DHIMAN P, et al. TRIPOD+AI statement: updated guidance for reporting clinical prediction models that use regression or machine learning methods[J]. BMJ, 2024, 385: e078378.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900" b="1" i="0">
                <a:solidFill>
                  <a:srgbClr val="2A78D6"/>
                </a:solidFill>
                <a:latin typeface="Arial"/>
                <a:ea typeface="微软雅黑"/>
                <a:cs typeface="微软雅黑"/>
              </a:rPr>
              <a:t>[23] </a:t>
            </a:r>
            <a:r>
              <a:rPr sz="900" b="0" i="0">
                <a:solidFill>
                  <a:srgbClr val="1E1E1E"/>
                </a:solidFill>
                <a:latin typeface="Arial"/>
                <a:ea typeface="微软雅黑"/>
                <a:cs typeface="微软雅黑"/>
              </a:rPr>
              <a:t>BUDERER N M. Statistical methodology: I. Incorporating the prevalence of disease into the sample size calculation for sensitivity and specificity[J]. Acad Emerg Med, 1996, 3(9): 895-900.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宽屏</PresentationFormat>
  <Paragraphs>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/>
  <cp:keywords/>
  <dc:description/>
  <cp:revision>1</cp:revision>
  <dcterms:created xsi:type="dcterms:W3CDTF">2026-10-20T03:00:00Z</dcterms:created>
  <dcterms:modified xsi:type="dcterms:W3CDTF">2026-10-20T03:00:00Z</dcterms:modified>
  <cp:category/>
  <dc:title>阿尔茨海默病早期筛查：组会汇报</dc:title>
  <dc:creator>PaperOK科研助手</dc:creator>
  <cp:lastModifiedBy>PaperOK科研助手</cp:lastModifiedBy>
</cp:coreProperties>
</file>