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7729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>
                <a:solidFill>
                  <a:srgbClr val="1F3864"/>
                </a:solidFill>
                <a:latin typeface="微软雅黑"/>
                <a:ea typeface="微软雅黑"/>
              </a:rPr>
              <a:t>数字经济影响企业创新的理论机制与研究框架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960120"/>
            <a:ext cx="2743200" cy="4983480"/>
          </a:xfrm>
          <a:prstGeom prst="roundRect">
            <a:avLst>
              <a:gd name="adj" fmla="val 8000"/>
            </a:avLst>
          </a:prstGeom>
          <a:solidFill>
            <a:srgbClr val="DEEBF7"/>
          </a:solidFill>
          <a:ln w="15875">
            <a:solidFill>
              <a:srgbClr val="2E75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863840" y="960120"/>
            <a:ext cx="3703320" cy="4983480"/>
          </a:xfrm>
          <a:prstGeom prst="roundRect">
            <a:avLst>
              <a:gd name="adj" fmla="val 8000"/>
            </a:avLst>
          </a:prstGeom>
          <a:solidFill>
            <a:srgbClr val="FBE5D6"/>
          </a:solidFill>
          <a:ln w="15875">
            <a:solidFill>
              <a:srgbClr val="C55A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27432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1F4E79"/>
                </a:solidFill>
                <a:latin typeface="微软雅黑"/>
                <a:ea typeface="微软雅黑"/>
              </a:rPr>
              <a:t>数字经济</a:t>
            </a:r>
          </a:p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1F4E79"/>
                </a:solidFill>
                <a:latin typeface="微软雅黑"/>
                <a:ea typeface="微软雅黑"/>
              </a:rPr>
              <a:t>（核心解释变量）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0" y="1024128"/>
            <a:ext cx="3703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843C0C"/>
                </a:solidFill>
                <a:latin typeface="微软雅黑"/>
                <a:ea typeface="微软雅黑"/>
              </a:rPr>
              <a:t>企业创新产出</a:t>
            </a:r>
          </a:p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843C0C"/>
                </a:solidFill>
                <a:latin typeface="微软雅黑"/>
                <a:ea typeface="微软雅黑"/>
              </a:rPr>
              <a:t>（被解释变量）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59" y="1554480"/>
            <a:ext cx="237744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E75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>
              <a:lnSpc>
                <a:spcPct val="100000"/>
              </a:lnSpc>
            </a:pPr>
            <a:r>
              <a:rPr sz="1350" b="1">
                <a:solidFill>
                  <a:srgbClr val="1F4E79"/>
                </a:solidFill>
                <a:latin typeface="微软雅黑"/>
                <a:ea typeface="微软雅黑"/>
              </a:rPr>
              <a:t>数字基础设施</a:t>
            </a:r>
          </a:p>
          <a:p>
            <a:pPr algn="ctr">
              <a:lnSpc>
                <a:spcPct val="100000"/>
              </a:lnSpc>
            </a:pPr>
            <a:r>
              <a:rPr sz="950" b="0">
                <a:solidFill>
                  <a:srgbClr val="595959"/>
                </a:solidFill>
                <a:latin typeface="微软雅黑"/>
                <a:ea typeface="微软雅黑"/>
              </a:rPr>
              <a:t>网络设施 · 算力 · 数据要素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59" y="2999232"/>
            <a:ext cx="237744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E75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>
              <a:lnSpc>
                <a:spcPct val="100000"/>
              </a:lnSpc>
            </a:pPr>
            <a:r>
              <a:rPr sz="1350" b="1">
                <a:solidFill>
                  <a:srgbClr val="1F4E79"/>
                </a:solidFill>
                <a:latin typeface="微软雅黑"/>
                <a:ea typeface="微软雅黑"/>
              </a:rPr>
              <a:t>数字产业化</a:t>
            </a:r>
          </a:p>
          <a:p>
            <a:pPr algn="ctr">
              <a:lnSpc>
                <a:spcPct val="100000"/>
              </a:lnSpc>
            </a:pPr>
            <a:r>
              <a:rPr sz="950" b="0">
                <a:solidFill>
                  <a:srgbClr val="595959"/>
                </a:solidFill>
                <a:latin typeface="微软雅黑"/>
                <a:ea typeface="微软雅黑"/>
              </a:rPr>
              <a:t>数字核心产业 / ICT 产业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59" y="4443984"/>
            <a:ext cx="237744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E75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>
              <a:lnSpc>
                <a:spcPct val="100000"/>
              </a:lnSpc>
            </a:pPr>
            <a:r>
              <a:rPr sz="1350" b="1">
                <a:solidFill>
                  <a:srgbClr val="1F4E79"/>
                </a:solidFill>
                <a:latin typeface="微软雅黑"/>
                <a:ea typeface="微软雅黑"/>
              </a:rPr>
              <a:t>产业数字化</a:t>
            </a:r>
          </a:p>
          <a:p>
            <a:pPr algn="ctr">
              <a:lnSpc>
                <a:spcPct val="100000"/>
              </a:lnSpc>
            </a:pPr>
            <a:r>
              <a:rPr sz="950" b="0">
                <a:solidFill>
                  <a:srgbClr val="595959"/>
                </a:solidFill>
                <a:latin typeface="微软雅黑"/>
                <a:ea typeface="微软雅黑"/>
              </a:rPr>
              <a:t>传统产业数字化转型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19" y="1554480"/>
            <a:ext cx="333756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55A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>
              <a:lnSpc>
                <a:spcPct val="100000"/>
              </a:lnSpc>
            </a:pPr>
            <a:r>
              <a:rPr sz="1350" b="1">
                <a:solidFill>
                  <a:srgbClr val="843C0C"/>
                </a:solidFill>
                <a:latin typeface="微软雅黑"/>
                <a:ea typeface="微软雅黑"/>
              </a:rPr>
              <a:t>创新投入</a:t>
            </a:r>
          </a:p>
          <a:p>
            <a:pPr algn="ctr">
              <a:lnSpc>
                <a:spcPct val="100000"/>
              </a:lnSpc>
            </a:pPr>
            <a:r>
              <a:rPr sz="950" b="0">
                <a:solidFill>
                  <a:srgbClr val="595959"/>
                </a:solidFill>
                <a:latin typeface="微软雅黑"/>
                <a:ea typeface="微软雅黑"/>
              </a:rPr>
              <a:t>研发投入强度 ↑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19" y="2999232"/>
            <a:ext cx="333756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55A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>
              <a:lnSpc>
                <a:spcPct val="100000"/>
              </a:lnSpc>
            </a:pPr>
            <a:r>
              <a:rPr sz="1350" b="1">
                <a:solidFill>
                  <a:srgbClr val="843C0C"/>
                </a:solidFill>
                <a:latin typeface="微软雅黑"/>
                <a:ea typeface="微软雅黑"/>
              </a:rPr>
              <a:t>创新产出</a:t>
            </a:r>
          </a:p>
          <a:p>
            <a:pPr algn="ctr">
              <a:lnSpc>
                <a:spcPct val="100000"/>
              </a:lnSpc>
            </a:pPr>
            <a:r>
              <a:rPr sz="950" b="0">
                <a:solidFill>
                  <a:srgbClr val="595959"/>
                </a:solidFill>
                <a:latin typeface="微软雅黑"/>
                <a:ea typeface="微软雅黑"/>
              </a:rPr>
              <a:t>专利申请 / 授权量 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19" y="4443984"/>
            <a:ext cx="333756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55A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>
              <a:lnSpc>
                <a:spcPct val="100000"/>
              </a:lnSpc>
            </a:pPr>
            <a:r>
              <a:rPr sz="1350" b="1">
                <a:solidFill>
                  <a:srgbClr val="843C0C"/>
                </a:solidFill>
                <a:latin typeface="微软雅黑"/>
                <a:ea typeface="微软雅黑"/>
              </a:rPr>
              <a:t>创新绩效</a:t>
            </a:r>
          </a:p>
          <a:p>
            <a:pPr algn="ctr">
              <a:lnSpc>
                <a:spcPct val="100000"/>
              </a:lnSpc>
            </a:pPr>
            <a:r>
              <a:rPr sz="950" b="0">
                <a:solidFill>
                  <a:srgbClr val="595959"/>
                </a:solidFill>
                <a:latin typeface="微软雅黑"/>
                <a:ea typeface="微软雅黑"/>
              </a:rPr>
              <a:t>新产品销售收入 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1170432"/>
            <a:ext cx="2377440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>
                <a:solidFill>
                  <a:srgbClr val="595959"/>
                </a:solidFill>
                <a:latin typeface="微软雅黑"/>
                <a:ea typeface="微软雅黑"/>
              </a:rPr>
              <a:t>中介机制（中介变量）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80560" y="1783080"/>
            <a:ext cx="2377440" cy="1417320"/>
          </a:xfrm>
          <a:prstGeom prst="roundRect">
            <a:avLst>
              <a:gd name="adj" fmla="val 8000"/>
            </a:avLst>
          </a:prstGeom>
          <a:solidFill>
            <a:srgbClr val="E2EFDA"/>
          </a:solidFill>
          <a:ln w="15875"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375623"/>
                </a:solidFill>
                <a:latin typeface="微软雅黑"/>
                <a:ea typeface="微软雅黑"/>
              </a:rPr>
              <a:t>融资约束（缓解）</a:t>
            </a:r>
          </a:p>
          <a:p>
            <a:pPr algn="ctr">
              <a:lnSpc>
                <a:spcPct val="100000"/>
              </a:lnSpc>
            </a:pPr>
            <a:r>
              <a:rPr sz="880" b="0">
                <a:solidFill>
                  <a:srgbClr val="595959"/>
                </a:solidFill>
                <a:latin typeface="微软雅黑"/>
                <a:ea typeface="微软雅黑"/>
              </a:rPr>
              <a:t>信息不对称 ↓ · 融资成本 ↓</a:t>
            </a:r>
          </a:p>
          <a:p>
            <a:pPr algn="ctr">
              <a:lnSpc>
                <a:spcPct val="100000"/>
              </a:lnSpc>
            </a:pPr>
            <a:r>
              <a:rPr sz="880" b="0">
                <a:solidFill>
                  <a:srgbClr val="595959"/>
                </a:solidFill>
                <a:latin typeface="微软雅黑"/>
                <a:ea typeface="微软雅黑"/>
              </a:rPr>
              <a:t>金融可得性 ↑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80560" y="3977639"/>
            <a:ext cx="2377440" cy="1417320"/>
          </a:xfrm>
          <a:prstGeom prst="roundRect">
            <a:avLst>
              <a:gd name="adj" fmla="val 8000"/>
            </a:avLst>
          </a:prstGeom>
          <a:solidFill>
            <a:srgbClr val="E2EFDA"/>
          </a:solidFill>
          <a:ln w="15875"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375623"/>
                </a:solidFill>
                <a:latin typeface="微软雅黑"/>
                <a:ea typeface="微软雅黑"/>
              </a:rPr>
              <a:t>人力资本（提升）</a:t>
            </a:r>
          </a:p>
          <a:p>
            <a:pPr algn="ctr">
              <a:lnSpc>
                <a:spcPct val="100000"/>
              </a:lnSpc>
            </a:pPr>
            <a:r>
              <a:rPr sz="880" b="0">
                <a:solidFill>
                  <a:srgbClr val="595959"/>
                </a:solidFill>
                <a:latin typeface="微软雅黑"/>
                <a:ea typeface="微软雅黑"/>
              </a:rPr>
              <a:t>数字技能 ↑ · 人才集聚</a:t>
            </a:r>
          </a:p>
          <a:p>
            <a:pPr algn="ctr">
              <a:lnSpc>
                <a:spcPct val="100000"/>
              </a:lnSpc>
            </a:pPr>
            <a:r>
              <a:rPr sz="880" b="0">
                <a:solidFill>
                  <a:srgbClr val="595959"/>
                </a:solidFill>
                <a:latin typeface="微软雅黑"/>
                <a:ea typeface="微软雅黑"/>
              </a:rPr>
              <a:t>劳动配置优化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383280" y="2491740"/>
            <a:ext cx="1097280" cy="0"/>
          </a:xfrm>
          <a:prstGeom prst="line">
            <a:avLst/>
          </a:prstGeom>
          <a:ln w="2540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3383280" y="4686300"/>
            <a:ext cx="1097280" cy="0"/>
          </a:xfrm>
          <a:prstGeom prst="line">
            <a:avLst/>
          </a:prstGeom>
          <a:ln w="2540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858000" y="2491740"/>
            <a:ext cx="1005840" cy="0"/>
          </a:xfrm>
          <a:prstGeom prst="line">
            <a:avLst/>
          </a:prstGeom>
          <a:ln w="2540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6858000" y="4686300"/>
            <a:ext cx="1005840" cy="0"/>
          </a:xfrm>
          <a:prstGeom prst="line">
            <a:avLst/>
          </a:prstGeom>
          <a:ln w="2540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3383280" y="6355080"/>
            <a:ext cx="4480560" cy="0"/>
          </a:xfrm>
          <a:prstGeom prst="line">
            <a:avLst/>
          </a:prstGeom>
          <a:ln w="17780">
            <a:solidFill>
              <a:srgbClr val="7F7F7F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364992" y="2107692"/>
            <a:ext cx="1133856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375623"/>
                </a:solidFill>
                <a:latin typeface="微软雅黑"/>
                <a:ea typeface="微软雅黑"/>
              </a:rPr>
              <a:t>缓解融资约束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64992" y="4302252"/>
            <a:ext cx="1133856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375623"/>
                </a:solidFill>
                <a:latin typeface="微软雅黑"/>
                <a:ea typeface="微软雅黑"/>
              </a:rPr>
              <a:t>提升人力资本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17720" y="6053328"/>
            <a:ext cx="201168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0">
                <a:solidFill>
                  <a:srgbClr val="7F7F7F"/>
                </a:solidFill>
                <a:latin typeface="微软雅黑"/>
                <a:ea typeface="微软雅黑"/>
              </a:rPr>
              <a:t>直接效应（虚线）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